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88" r:id="rId2"/>
    <p:sldId id="289" r:id="rId3"/>
    <p:sldId id="290" r:id="rId4"/>
    <p:sldId id="297" r:id="rId5"/>
    <p:sldId id="298" r:id="rId6"/>
    <p:sldId id="291" r:id="rId7"/>
    <p:sldId id="299" r:id="rId8"/>
    <p:sldId id="300" r:id="rId9"/>
    <p:sldId id="308" r:id="rId10"/>
    <p:sldId id="303" r:id="rId11"/>
    <p:sldId id="292" r:id="rId12"/>
    <p:sldId id="323" r:id="rId13"/>
    <p:sldId id="294" r:id="rId14"/>
    <p:sldId id="304" r:id="rId15"/>
    <p:sldId id="305" r:id="rId16"/>
    <p:sldId id="306" r:id="rId17"/>
    <p:sldId id="311" r:id="rId18"/>
    <p:sldId id="307" r:id="rId19"/>
    <p:sldId id="309" r:id="rId20"/>
    <p:sldId id="312" r:id="rId21"/>
    <p:sldId id="313" r:id="rId22"/>
    <p:sldId id="314" r:id="rId23"/>
    <p:sldId id="315" r:id="rId24"/>
    <p:sldId id="316" r:id="rId25"/>
    <p:sldId id="317" r:id="rId26"/>
    <p:sldId id="320" r:id="rId27"/>
    <p:sldId id="318" r:id="rId28"/>
    <p:sldId id="319" r:id="rId29"/>
    <p:sldId id="321" r:id="rId30"/>
    <p:sldId id="326" r:id="rId31"/>
    <p:sldId id="324" r:id="rId32"/>
    <p:sldId id="295" r:id="rId33"/>
    <p:sldId id="302" r:id="rId34"/>
    <p:sldId id="325" r:id="rId35"/>
    <p:sldId id="296" r:id="rId36"/>
    <p:sldId id="322" r:id="rId37"/>
    <p:sldId id="310" r:id="rId38"/>
    <p:sldId id="301" r:id="rId39"/>
    <p:sldId id="327" r:id="rId40"/>
    <p:sldId id="287" r:id="rId41"/>
  </p:sldIdLst>
  <p:sldSz cx="9144000" cy="5143500" type="screen16x9"/>
  <p:notesSz cx="6858000" cy="9144000"/>
  <p:embeddedFontLst>
    <p:embeddedFont>
      <p:font typeface="Catamaran" panose="020B0604020202020204" charset="0"/>
      <p:regular r:id="rId43"/>
      <p:bold r:id="rId43"/>
    </p:embeddedFont>
    <p:embeddedFont>
      <p:font typeface="Catamaran Thin" panose="020B0604020202020204" charset="0"/>
      <p:regular r:id="rId44"/>
      <p:bold r:id="rId45"/>
      <p: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6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4DFD4-3C4A-9B6F-1760-4B19591F8036}" v="417" dt="2022-11-21T13:41:26.928"/>
    <p1510:client id="{294CD6D4-F1E5-F896-60F2-E39E005A5F6B}" v="52" dt="2022-11-21T21:29:09.131"/>
    <p1510:client id="{3664E44E-C529-B625-DDEA-17141EE483B9}" v="19" dt="2022-11-20T22:07:17.013"/>
    <p1510:client id="{541CBB8F-61D9-1990-2E54-6F0882AC039E}" v="35" dt="2022-11-21T23:36:30.225"/>
    <p1510:client id="{6772FACA-03DB-4656-925B-62FAFAD1F7ED}" v="1316" dt="2022-11-21T18:25:56.929"/>
    <p1510:client id="{6F446A61-180F-BF8A-7F31-90AF3F43622F}" v="67" dt="2022-11-18T01:26:15.500"/>
    <p1510:client id="{70DA6314-2ED3-B763-1299-201B96D000BC}" v="249" dt="2022-11-25T01:34:00.940"/>
    <p1510:client id="{7F7D50EF-C84C-53C6-D0AB-AD2DDE61C82F}" v="411" dt="2022-11-25T17:25:13.533"/>
    <p1510:client id="{8C2A2349-B4DB-4C81-C0DA-6D0475EFA2F4}" v="1354" dt="2022-11-20T22:31:52.375"/>
    <p1510:client id="{A264DD1C-F0D9-8AD1-6938-1B398D0DEED0}" v="1" dt="2022-11-21T11:38:18.083"/>
    <p1510:client id="{BD329240-4419-4F50-6A9B-D0840C20BBBD}" v="493" dt="2022-11-17T02:54:42.969"/>
    <p1510:client id="{C3BC1D22-9FDE-34A2-42E1-8DD04CC03532}" v="299" dt="2022-11-21T23:40:42.132"/>
    <p1510:client id="{C95E55C9-B750-58D6-DA37-D779B83D6C1F}" v="492" dt="2022-11-21T14:37:01.721"/>
    <p1510:client id="{CAB2C74B-1769-D1DC-7A0F-C336050351C5}" v="7" dt="2022-11-21T23:28:09.611"/>
    <p1510:client id="{E544F54C-4B81-4757-A83E-9F525874872C}" v="32" dt="2022-11-21T21:47:15.836"/>
  </p1510:revLst>
</p1510:revInfo>
</file>

<file path=ppt/tableStyles.xml><?xml version="1.0" encoding="utf-8"?>
<a:tblStyleLst xmlns:a="http://schemas.openxmlformats.org/drawingml/2006/main" def="{AD908149-8ECA-4EA5-AFE4-CB02EED2FEE8}">
  <a:tblStyle styleId="{AD908149-8ECA-4EA5-AFE4-CB02EED2F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59;p8">
            <a:extLst>
              <a:ext uri="{FF2B5EF4-FFF2-40B4-BE49-F238E27FC236}">
                <a16:creationId xmlns:a16="http://schemas.microsoft.com/office/drawing/2014/main" id="{73BFBB83-BA5B-41DE-874E-654B988A1E46}"/>
              </a:ext>
            </a:extLst>
          </p:cNvPr>
          <p:cNvSpPr/>
          <p:nvPr userDrawn="1"/>
        </p:nvSpPr>
        <p:spPr>
          <a:xfrm>
            <a:off x="7356366" y="4184039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0;p8">
            <a:extLst>
              <a:ext uri="{FF2B5EF4-FFF2-40B4-BE49-F238E27FC236}">
                <a16:creationId xmlns:a16="http://schemas.microsoft.com/office/drawing/2014/main" id="{7078A84C-ECDA-4CA9-8519-A58F7DCE89EE}"/>
              </a:ext>
            </a:extLst>
          </p:cNvPr>
          <p:cNvSpPr/>
          <p:nvPr userDrawn="1"/>
        </p:nvSpPr>
        <p:spPr>
          <a:xfrm>
            <a:off x="8250312" y="4184039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1;p8">
            <a:extLst>
              <a:ext uri="{FF2B5EF4-FFF2-40B4-BE49-F238E27FC236}">
                <a16:creationId xmlns:a16="http://schemas.microsoft.com/office/drawing/2014/main" id="{2842AE57-2BB1-4BF7-A5EE-A7E7E0143FA5}"/>
              </a:ext>
            </a:extLst>
          </p:cNvPr>
          <p:cNvSpPr/>
          <p:nvPr userDrawn="1"/>
        </p:nvSpPr>
        <p:spPr>
          <a:xfrm>
            <a:off x="0" y="4184039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2;p8">
            <a:extLst>
              <a:ext uri="{FF2B5EF4-FFF2-40B4-BE49-F238E27FC236}">
                <a16:creationId xmlns:a16="http://schemas.microsoft.com/office/drawing/2014/main" id="{E5A3C351-92E3-4838-B098-3E3D817BEB6B}"/>
              </a:ext>
            </a:extLst>
          </p:cNvPr>
          <p:cNvSpPr/>
          <p:nvPr userDrawn="1"/>
        </p:nvSpPr>
        <p:spPr>
          <a:xfrm>
            <a:off x="893710" y="4184039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40527" y="1931843"/>
            <a:ext cx="4862946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59;p8">
            <a:extLst>
              <a:ext uri="{FF2B5EF4-FFF2-40B4-BE49-F238E27FC236}">
                <a16:creationId xmlns:a16="http://schemas.microsoft.com/office/drawing/2014/main" id="{73BFBB83-BA5B-41DE-874E-654B988A1E46}"/>
              </a:ext>
            </a:extLst>
          </p:cNvPr>
          <p:cNvSpPr/>
          <p:nvPr userDrawn="1"/>
        </p:nvSpPr>
        <p:spPr>
          <a:xfrm>
            <a:off x="7356366" y="4184039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0;p8">
            <a:extLst>
              <a:ext uri="{FF2B5EF4-FFF2-40B4-BE49-F238E27FC236}">
                <a16:creationId xmlns:a16="http://schemas.microsoft.com/office/drawing/2014/main" id="{7078A84C-ECDA-4CA9-8519-A58F7DCE89EE}"/>
              </a:ext>
            </a:extLst>
          </p:cNvPr>
          <p:cNvSpPr/>
          <p:nvPr userDrawn="1"/>
        </p:nvSpPr>
        <p:spPr>
          <a:xfrm>
            <a:off x="8250312" y="4184039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1;p8">
            <a:extLst>
              <a:ext uri="{FF2B5EF4-FFF2-40B4-BE49-F238E27FC236}">
                <a16:creationId xmlns:a16="http://schemas.microsoft.com/office/drawing/2014/main" id="{2842AE57-2BB1-4BF7-A5EE-A7E7E0143FA5}"/>
              </a:ext>
            </a:extLst>
          </p:cNvPr>
          <p:cNvSpPr/>
          <p:nvPr userDrawn="1"/>
        </p:nvSpPr>
        <p:spPr>
          <a:xfrm>
            <a:off x="0" y="4184039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2;p8">
            <a:extLst>
              <a:ext uri="{FF2B5EF4-FFF2-40B4-BE49-F238E27FC236}">
                <a16:creationId xmlns:a16="http://schemas.microsoft.com/office/drawing/2014/main" id="{E5A3C351-92E3-4838-B098-3E3D817BEB6B}"/>
              </a:ext>
            </a:extLst>
          </p:cNvPr>
          <p:cNvSpPr/>
          <p:nvPr userDrawn="1"/>
        </p:nvSpPr>
        <p:spPr>
          <a:xfrm>
            <a:off x="893710" y="4184039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050D5137-5D8F-4F19-8E67-AEE52F202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5351"/>
          <a:stretch/>
        </p:blipFill>
        <p:spPr>
          <a:xfrm>
            <a:off x="9669" y="-101"/>
            <a:ext cx="1223386" cy="4123198"/>
          </a:xfrm>
          <a:prstGeom prst="rect">
            <a:avLst/>
          </a:prstGeom>
        </p:spPr>
      </p:pic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8ACF37FC-FA5E-4FC5-AA76-20A0D15399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9998" y="0"/>
            <a:ext cx="1204333" cy="2571750"/>
          </a:xfrm>
          <a:prstGeom prst="rect">
            <a:avLst/>
          </a:prstGeom>
        </p:spPr>
      </p:pic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C352D400-2195-4512-BD72-7EFEA02EE9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69" y="4346022"/>
            <a:ext cx="881846" cy="79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3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6;p3">
            <a:extLst>
              <a:ext uri="{FF2B5EF4-FFF2-40B4-BE49-F238E27FC236}">
                <a16:creationId xmlns:a16="http://schemas.microsoft.com/office/drawing/2014/main" id="{0D6F013C-5BC7-4998-83A6-573639E52386}"/>
              </a:ext>
            </a:extLst>
          </p:cNvPr>
          <p:cNvSpPr/>
          <p:nvPr userDrawn="1"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m 8" descr="Forma&#10;&#10;Descrição gerada automaticamente">
            <a:extLst>
              <a:ext uri="{FF2B5EF4-FFF2-40B4-BE49-F238E27FC236}">
                <a16:creationId xmlns:a16="http://schemas.microsoft.com/office/drawing/2014/main" id="{C352D400-2195-4512-BD72-7EFEA02EE9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9" y="4346022"/>
            <a:ext cx="881846" cy="797478"/>
          </a:xfrm>
          <a:prstGeom prst="rect">
            <a:avLst/>
          </a:prstGeom>
        </p:spPr>
      </p:pic>
      <p:sp>
        <p:nvSpPr>
          <p:cNvPr id="12" name="Google Shape;17;p3">
            <a:extLst>
              <a:ext uri="{FF2B5EF4-FFF2-40B4-BE49-F238E27FC236}">
                <a16:creationId xmlns:a16="http://schemas.microsoft.com/office/drawing/2014/main" id="{5D276984-BA63-478A-A385-491AF2FB8A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8;p3">
            <a:extLst>
              <a:ext uri="{FF2B5EF4-FFF2-40B4-BE49-F238E27FC236}">
                <a16:creationId xmlns:a16="http://schemas.microsoft.com/office/drawing/2014/main" id="{703A97E3-892F-4740-83AE-566F32C947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9;p3">
            <a:extLst>
              <a:ext uri="{FF2B5EF4-FFF2-40B4-BE49-F238E27FC236}">
                <a16:creationId xmlns:a16="http://schemas.microsoft.com/office/drawing/2014/main" id="{7526D983-4E14-46DF-98C4-4FC491CA4040}"/>
              </a:ext>
            </a:extLst>
          </p:cNvPr>
          <p:cNvSpPr/>
          <p:nvPr userDrawn="1"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0;p3">
            <a:extLst>
              <a:ext uri="{FF2B5EF4-FFF2-40B4-BE49-F238E27FC236}">
                <a16:creationId xmlns:a16="http://schemas.microsoft.com/office/drawing/2014/main" id="{92F70D18-C1F0-4FE0-A96F-8A5F3FB591E4}"/>
              </a:ext>
            </a:extLst>
          </p:cNvPr>
          <p:cNvSpPr/>
          <p:nvPr userDrawn="1"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1;p3">
            <a:extLst>
              <a:ext uri="{FF2B5EF4-FFF2-40B4-BE49-F238E27FC236}">
                <a16:creationId xmlns:a16="http://schemas.microsoft.com/office/drawing/2014/main" id="{4108E190-557A-4E8F-A2B4-28D4B709CA02}"/>
              </a:ext>
            </a:extLst>
          </p:cNvPr>
          <p:cNvSpPr/>
          <p:nvPr userDrawn="1"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1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Imagem 77" descr="Uma imagem contendo Forma&#10;&#10;Descrição gerada automaticamente">
            <a:extLst>
              <a:ext uri="{FF2B5EF4-FFF2-40B4-BE49-F238E27FC236}">
                <a16:creationId xmlns:a16="http://schemas.microsoft.com/office/drawing/2014/main" id="{AF18BF4C-94C4-47D6-B631-F530E7E90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b="35351"/>
          <a:stretch/>
        </p:blipFill>
        <p:spPr>
          <a:xfrm>
            <a:off x="9669" y="-101"/>
            <a:ext cx="676249" cy="227917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79" name="Imagem 78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55A1F59-2FD7-45F7-BA6A-FD20B182A7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8530948" y="0"/>
            <a:ext cx="603383" cy="1288473"/>
          </a:xfrm>
          <a:prstGeom prst="rect">
            <a:avLst/>
          </a:prstGeom>
        </p:spPr>
      </p:pic>
      <p:pic>
        <p:nvPicPr>
          <p:cNvPr id="80" name="Imagem 79" descr="Forma&#10;&#10;Descrição gerada automaticamente">
            <a:extLst>
              <a:ext uri="{FF2B5EF4-FFF2-40B4-BE49-F238E27FC236}">
                <a16:creationId xmlns:a16="http://schemas.microsoft.com/office/drawing/2014/main" id="{A98E7035-9980-4813-8819-A2C89127C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9669" y="4346022"/>
            <a:ext cx="881846" cy="7974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1241825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body" idx="2"/>
          </p:nvPr>
        </p:nvSpPr>
        <p:spPr>
          <a:xfrm>
            <a:off x="4790250" y="1125350"/>
            <a:ext cx="3111900" cy="27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1" name="Google Shape;321;p6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Imagem 78" descr="Uma imagem contendo Forma&#10;&#10;Descrição gerada automaticamente">
            <a:extLst>
              <a:ext uri="{FF2B5EF4-FFF2-40B4-BE49-F238E27FC236}">
                <a16:creationId xmlns:a16="http://schemas.microsoft.com/office/drawing/2014/main" id="{4BB8DD03-756F-4D0B-9A51-E46B515D25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3000"/>
          </a:blip>
          <a:srcRect b="35351"/>
          <a:stretch/>
        </p:blipFill>
        <p:spPr>
          <a:xfrm>
            <a:off x="9669" y="-101"/>
            <a:ext cx="676249" cy="227917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80" name="Imagem 7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87F14A1-C07F-4DBD-956B-BD85352286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8530948" y="0"/>
            <a:ext cx="603383" cy="1288473"/>
          </a:xfrm>
          <a:prstGeom prst="rect">
            <a:avLst/>
          </a:prstGeom>
        </p:spPr>
      </p:pic>
      <p:pic>
        <p:nvPicPr>
          <p:cNvPr id="81" name="Imagem 80" descr="Forma&#10;&#10;Descrição gerada automaticamente">
            <a:extLst>
              <a:ext uri="{FF2B5EF4-FFF2-40B4-BE49-F238E27FC236}">
                <a16:creationId xmlns:a16="http://schemas.microsoft.com/office/drawing/2014/main" id="{321A1A9A-7658-4AD3-997F-1E1DDA697A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9669" y="4346022"/>
            <a:ext cx="881846" cy="7974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1_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22944B-7B69-4F4F-B5C4-D67010ED787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15D83287-9A89-4551-A5AA-A1C35FD85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31106" y="2106929"/>
            <a:ext cx="2081788" cy="9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1_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22944B-7B69-4F4F-B5C4-D67010ED787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Ícone&#10;&#10;Descrição gerada automaticamente com confiança média">
            <a:extLst>
              <a:ext uri="{FF2B5EF4-FFF2-40B4-BE49-F238E27FC236}">
                <a16:creationId xmlns:a16="http://schemas.microsoft.com/office/drawing/2014/main" id="{15D83287-9A89-4551-A5AA-A1C35FD85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6513" y="4313778"/>
            <a:ext cx="1040894" cy="46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3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1_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22944B-7B69-4F4F-B5C4-D67010ED7879}"/>
              </a:ext>
            </a:extLst>
          </p:cNvPr>
          <p:cNvSpPr/>
          <p:nvPr userDrawn="1"/>
        </p:nvSpPr>
        <p:spPr>
          <a:xfrm>
            <a:off x="0" y="-80920"/>
            <a:ext cx="9144000" cy="53781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30893484-2F74-4BB7-8F6C-F2E3B383DA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2175" y="4470688"/>
            <a:ext cx="833116" cy="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rotWithShape="1">
          <a:gsLst>
            <a:gs pos="0">
              <a:schemeClr val="tx1"/>
            </a:gs>
            <a:gs pos="87000">
              <a:schemeClr val="tx1"/>
            </a:gs>
            <a:gs pos="100000">
              <a:schemeClr val="accent3">
                <a:lumMod val="20000"/>
                <a:lumOff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B57370DB-E89E-4308-8047-BB49B85F1CA0}"/>
              </a:ext>
            </a:extLst>
          </p:cNvPr>
          <p:cNvSpPr/>
          <p:nvPr userDrawn="1"/>
        </p:nvSpPr>
        <p:spPr>
          <a:xfrm>
            <a:off x="7356310" y="1898074"/>
            <a:ext cx="1787690" cy="3240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41875" y="1125350"/>
            <a:ext cx="6660300" cy="29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3252D37A-6986-4D6B-93B6-65436750392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902175" y="4470688"/>
            <a:ext cx="833116" cy="496167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3" r:id="rId3"/>
    <p:sldLayoutId id="2147483651" r:id="rId4"/>
    <p:sldLayoutId id="2147483652" r:id="rId5"/>
    <p:sldLayoutId id="2147483660" r:id="rId6"/>
    <p:sldLayoutId id="2147483662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application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research/fashion-mnist" TargetMode="External"/><Relationship Id="rId2" Type="http://schemas.openxmlformats.org/officeDocument/2006/relationships/hyperlink" Target="https://jobs.zalando.com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D9847F-A084-C4F1-0309-8FD6BC384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Machine Learning | </a:t>
            </a:r>
            <a:r>
              <a:rPr lang="en-US" sz="3600" err="1"/>
              <a:t>Explorando</a:t>
            </a:r>
            <a:r>
              <a:rPr lang="en-US" sz="3600"/>
              <a:t> um dataset de imagens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34B0A1E-3451-9850-FAB6-F6B1FB407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840053"/>
            <a:ext cx="7772400" cy="1067188"/>
          </a:xfrm>
        </p:spPr>
        <p:txBody>
          <a:bodyPr/>
          <a:lstStyle/>
          <a:p>
            <a:pPr algn="l">
              <a:lnSpc>
                <a:spcPct val="114999"/>
              </a:lnSpc>
            </a:pPr>
            <a:r>
              <a:rPr lang="en-US" sz="1400"/>
              <a:t>Anderson Santos</a:t>
            </a:r>
          </a:p>
          <a:p>
            <a:pPr algn="l">
              <a:lnSpc>
                <a:spcPct val="114999"/>
              </a:lnSpc>
            </a:pPr>
            <a:r>
              <a:rPr lang="en-US" sz="1400"/>
              <a:t>Felipe Francesco</a:t>
            </a:r>
          </a:p>
          <a:p>
            <a:pPr algn="l">
              <a:lnSpc>
                <a:spcPct val="114999"/>
              </a:lnSpc>
            </a:pPr>
            <a:r>
              <a:rPr lang="en-US" sz="1400"/>
              <a:t>Rodrigo Nascimento</a:t>
            </a:r>
          </a:p>
          <a:p>
            <a:pPr algn="r">
              <a:lnSpc>
                <a:spcPct val="114999"/>
              </a:lnSpc>
            </a:pPr>
            <a:r>
              <a:rPr lang="en-US" sz="1400"/>
              <a:t>Professor Dr. Adriano Leal</a:t>
            </a:r>
            <a:endParaRPr lang="en-US" sz="1400" b="0"/>
          </a:p>
          <a:p>
            <a:pPr algn="r">
              <a:lnSpc>
                <a:spcPct val="114999"/>
              </a:lnSpc>
            </a:pPr>
            <a:endParaRPr lang="en-US"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1416E-276C-1BDB-4005-6075F1B10DB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413250"/>
            <a:ext cx="549275" cy="73025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567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139A5-7EE4-B755-E6FE-DE8EE2D7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Experimento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4A848-1ABA-6E91-1283-D8529246C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A594563-9D9B-C29C-4320-A3CCC278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" y="893848"/>
            <a:ext cx="9151820" cy="37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7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0D46-76A5-8DD2-C324-D198B7172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351" y="1896995"/>
            <a:ext cx="5239299" cy="1350600"/>
          </a:xfrm>
        </p:spPr>
        <p:txBody>
          <a:bodyPr/>
          <a:lstStyle/>
          <a:p>
            <a:r>
              <a:rPr lang="en-US" err="1"/>
              <a:t>Modelos</a:t>
            </a:r>
            <a:r>
              <a:rPr lang="en-US"/>
              <a:t> </a:t>
            </a:r>
            <a:r>
              <a:rPr lang="en-US" err="1"/>
              <a:t>avaliados</a:t>
            </a:r>
            <a:r>
              <a:rPr lang="en-US"/>
              <a:t> </a:t>
            </a:r>
            <a:r>
              <a:rPr lang="en-US" err="1"/>
              <a:t>neste</a:t>
            </a:r>
            <a:r>
              <a:rPr lang="en-US"/>
              <a:t> </a:t>
            </a:r>
            <a:r>
              <a:rPr lang="en-US" err="1"/>
              <a:t>trabalho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10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069F-B418-F0C1-87BA-3247D741C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Transfer Learning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E3056D58-A176-B334-2455-CDC93790C803}"/>
              </a:ext>
            </a:extLst>
          </p:cNvPr>
          <p:cNvSpPr txBox="1"/>
          <p:nvPr/>
        </p:nvSpPr>
        <p:spPr>
          <a:xfrm>
            <a:off x="1395296" y="3284035"/>
            <a:ext cx="634643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latin typeface="Inter"/>
              </a:rPr>
              <a:t>https://www.kaggle.com/code/adsantos/ml-fashion-mnist-classification-part-2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6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D959-5B2A-E7DF-DB02-0EE3CF97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Aprendizado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 </a:t>
            </a:r>
            <a:r>
              <a:rPr lang="en-US" err="1"/>
              <a:t>transferência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4CF6CA9A-84F8-CFB9-5E9C-CBD8DA47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355187"/>
            <a:ext cx="9022730" cy="1658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9D54D-65D3-449E-7C90-91746D9A0D5C}"/>
              </a:ext>
            </a:extLst>
          </p:cNvPr>
          <p:cNvSpPr txBox="1"/>
          <p:nvPr/>
        </p:nvSpPr>
        <p:spPr>
          <a:xfrm>
            <a:off x="55757" y="2968378"/>
            <a:ext cx="89068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Catamaran Thin"/>
              </a:rPr>
              <a:t>Fonte: </a:t>
            </a:r>
            <a:r>
              <a:rPr lang="en-US" sz="1100">
                <a:latin typeface="Catamaran Thin"/>
                <a:hlinkClick r:id="rId3"/>
              </a:rPr>
              <a:t>https://keras.io/api/applications/</a:t>
            </a:r>
            <a:r>
              <a:rPr lang="en-US" sz="1100">
                <a:latin typeface="Catamaran Thin"/>
              </a:rPr>
              <a:t>, </a:t>
            </a:r>
            <a:r>
              <a:rPr lang="en-US" sz="1100"/>
              <a:t>https://paperswithcode.com/sota/image-classification-on-imagenet</a:t>
            </a:r>
            <a:endParaRPr lang="en-US" sz="1100">
              <a:latin typeface="Catamaran Thi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28495B-0A08-AF73-D21C-D6CAD24A9275}"/>
              </a:ext>
            </a:extLst>
          </p:cNvPr>
          <p:cNvSpPr txBox="1"/>
          <p:nvPr/>
        </p:nvSpPr>
        <p:spPr>
          <a:xfrm>
            <a:off x="85028" y="3632510"/>
            <a:ext cx="8876370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100" dirty="0"/>
              <a:t>TOP-1 e TOP-5 </a:t>
            </a:r>
            <a:r>
              <a:rPr lang="en-US" sz="1100" dirty="0" err="1"/>
              <a:t>referem</a:t>
            </a:r>
            <a:r>
              <a:rPr lang="en-US" sz="1100" dirty="0"/>
              <a:t>-se </a:t>
            </a:r>
            <a:r>
              <a:rPr lang="en-US" sz="1100" dirty="0" err="1"/>
              <a:t>ao</a:t>
            </a:r>
            <a:r>
              <a:rPr lang="en-US" sz="1100" dirty="0"/>
              <a:t> </a:t>
            </a:r>
            <a:r>
              <a:rPr lang="en-US" sz="1100" dirty="0" err="1"/>
              <a:t>desempenho</a:t>
            </a:r>
            <a:r>
              <a:rPr lang="en-US" sz="1100" dirty="0"/>
              <a:t> do </a:t>
            </a:r>
            <a:r>
              <a:rPr lang="en-US" sz="1100" dirty="0" err="1"/>
              <a:t>modelo</a:t>
            </a:r>
            <a:r>
              <a:rPr lang="en-US" sz="1100" dirty="0"/>
              <a:t> no conjunto de dados de </a:t>
            </a:r>
            <a:r>
              <a:rPr lang="en-US" sz="1100" dirty="0" err="1"/>
              <a:t>validação</a:t>
            </a:r>
            <a:r>
              <a:rPr lang="en-US" sz="1100" dirty="0"/>
              <a:t> do ImageNet.;</a:t>
            </a:r>
          </a:p>
          <a:p>
            <a:pPr marL="171450" indent="-171450">
              <a:buChar char="•"/>
            </a:pPr>
            <a:r>
              <a:rPr lang="en-US" sz="1100" dirty="0"/>
              <a:t>TOP-1 indica </a:t>
            </a:r>
            <a:r>
              <a:rPr lang="en-US" sz="1100" dirty="0" err="1"/>
              <a:t>quantas</a:t>
            </a:r>
            <a:r>
              <a:rPr lang="en-US" sz="1100" dirty="0"/>
              <a:t> </a:t>
            </a:r>
            <a:r>
              <a:rPr lang="en-US" sz="1100" dirty="0" err="1"/>
              <a:t>vezes</a:t>
            </a:r>
            <a:r>
              <a:rPr lang="en-US" sz="1100" dirty="0"/>
              <a:t> o </a:t>
            </a:r>
            <a:r>
              <a:rPr lang="en-US" sz="1100" dirty="0" err="1"/>
              <a:t>modelo</a:t>
            </a:r>
            <a:r>
              <a:rPr lang="en-US" sz="1100" dirty="0"/>
              <a:t> </a:t>
            </a:r>
            <a:r>
              <a:rPr lang="en-US" sz="1100" dirty="0" err="1"/>
              <a:t>previu</a:t>
            </a:r>
            <a:r>
              <a:rPr lang="en-US" sz="1100" dirty="0"/>
              <a:t> o </a:t>
            </a:r>
            <a:r>
              <a:rPr lang="en-US" sz="1100" dirty="0" err="1"/>
              <a:t>rótulo</a:t>
            </a:r>
            <a:r>
              <a:rPr lang="en-US" sz="1100" dirty="0"/>
              <a:t> </a:t>
            </a:r>
            <a:r>
              <a:rPr lang="en-US" sz="1100" dirty="0" err="1"/>
              <a:t>correto</a:t>
            </a:r>
            <a:r>
              <a:rPr lang="en-US" sz="1100" dirty="0"/>
              <a:t> </a:t>
            </a:r>
            <a:r>
              <a:rPr lang="en-US" sz="1100" dirty="0" err="1"/>
              <a:t>na</a:t>
            </a:r>
            <a:r>
              <a:rPr lang="en-US" sz="1100" dirty="0"/>
              <a:t> </a:t>
            </a:r>
            <a:r>
              <a:rPr lang="en-US" sz="1100" dirty="0" err="1"/>
              <a:t>classe</a:t>
            </a:r>
            <a:r>
              <a:rPr lang="en-US" sz="1100" dirty="0"/>
              <a:t> com a </a:t>
            </a:r>
            <a:r>
              <a:rPr lang="en-US" sz="1100" dirty="0" err="1"/>
              <a:t>maior</a:t>
            </a:r>
            <a:r>
              <a:rPr lang="en-US" sz="1100" dirty="0"/>
              <a:t> </a:t>
            </a:r>
            <a:r>
              <a:rPr lang="en-US" sz="1100" dirty="0" err="1"/>
              <a:t>probabilidade</a:t>
            </a:r>
            <a:r>
              <a:rPr lang="en-US" sz="1100" dirty="0"/>
              <a:t>;</a:t>
            </a:r>
            <a:endParaRPr lang="en-US" dirty="0" err="1"/>
          </a:p>
          <a:p>
            <a:pPr marL="171450" indent="-171450">
              <a:buChar char="•"/>
            </a:pPr>
            <a:r>
              <a:rPr lang="en-US" sz="1100" dirty="0"/>
              <a:t>TOP-5 indica </a:t>
            </a:r>
            <a:r>
              <a:rPr lang="en-US" sz="1100" dirty="0" err="1"/>
              <a:t>quantas</a:t>
            </a:r>
            <a:r>
              <a:rPr lang="en-US" sz="1100" dirty="0"/>
              <a:t> </a:t>
            </a:r>
            <a:r>
              <a:rPr lang="en-US" sz="1100" dirty="0" err="1"/>
              <a:t>vezes</a:t>
            </a:r>
            <a:r>
              <a:rPr lang="en-US" sz="1100" dirty="0"/>
              <a:t> o </a:t>
            </a:r>
            <a:r>
              <a:rPr lang="en-US" sz="1100" dirty="0" err="1"/>
              <a:t>rótulo</a:t>
            </a:r>
            <a:r>
              <a:rPr lang="en-US" sz="1100" dirty="0"/>
              <a:t> </a:t>
            </a:r>
            <a:r>
              <a:rPr lang="en-US" sz="1100" dirty="0" err="1"/>
              <a:t>correto</a:t>
            </a:r>
            <a:r>
              <a:rPr lang="en-US" sz="1100" dirty="0"/>
              <a:t> </a:t>
            </a:r>
            <a:r>
              <a:rPr lang="en-US" sz="1100" dirty="0" err="1"/>
              <a:t>aparece</a:t>
            </a:r>
            <a:r>
              <a:rPr lang="en-US" sz="1100" dirty="0"/>
              <a:t> </a:t>
            </a:r>
            <a:r>
              <a:rPr lang="en-US" sz="1100" dirty="0" err="1"/>
              <a:t>nas</a:t>
            </a:r>
            <a:r>
              <a:rPr lang="en-US" sz="1100" dirty="0"/>
              <a:t> </a:t>
            </a:r>
            <a:r>
              <a:rPr lang="en-US" sz="1100" dirty="0" err="1"/>
              <a:t>cinco</a:t>
            </a:r>
            <a:r>
              <a:rPr lang="en-US" sz="1100" dirty="0"/>
              <a:t> </a:t>
            </a:r>
            <a:r>
              <a:rPr lang="en-US" sz="1100" dirty="0" err="1"/>
              <a:t>principais</a:t>
            </a:r>
            <a:r>
              <a:rPr lang="en-US" sz="1100" dirty="0"/>
              <a:t>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5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5ACA-C3BC-0574-C373-F1E28B78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Arquitetura</a:t>
            </a:r>
            <a:r>
              <a:rPr lang="en-US"/>
              <a:t> das CNNs: DenseNet-169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A2318-78BD-C5E0-8D8D-399CF872A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8430" y="1243832"/>
            <a:ext cx="3489171" cy="3069672"/>
          </a:xfrm>
        </p:spPr>
        <p:txBody>
          <a:bodyPr/>
          <a:lstStyle/>
          <a:p>
            <a:pPr marL="361950" indent="-285750"/>
            <a:r>
              <a:rPr lang="en-US" sz="1400" err="1">
                <a:latin typeface="Arial"/>
              </a:rPr>
              <a:t>Ativação</a:t>
            </a:r>
            <a:r>
              <a:rPr lang="en-US" sz="1400">
                <a:latin typeface="Arial"/>
              </a:rPr>
              <a:t>: </a:t>
            </a:r>
            <a:r>
              <a:rPr lang="en-US" sz="1400" err="1">
                <a:latin typeface="Arial"/>
              </a:rPr>
              <a:t>relu</a:t>
            </a:r>
            <a:r>
              <a:rPr lang="en-US" sz="1400">
                <a:latin typeface="Arial"/>
              </a:rPr>
              <a:t> (</a:t>
            </a:r>
            <a:r>
              <a:rPr lang="en-US" sz="1400" err="1">
                <a:latin typeface="Arial"/>
              </a:rPr>
              <a:t>todos</a:t>
            </a:r>
            <a:r>
              <a:rPr lang="en-US" sz="1400">
                <a:latin typeface="Arial"/>
              </a:rPr>
              <a:t>)</a:t>
            </a:r>
          </a:p>
          <a:p>
            <a:pPr marL="361950" indent="-285750">
              <a:lnSpc>
                <a:spcPct val="114999"/>
              </a:lnSpc>
            </a:pPr>
            <a:r>
              <a:rPr lang="en-US" sz="1400" err="1">
                <a:latin typeface="Arial"/>
              </a:rPr>
              <a:t>Adição</a:t>
            </a:r>
            <a:r>
              <a:rPr lang="en-US" sz="1400">
                <a:latin typeface="Arial"/>
              </a:rPr>
              <a:t> de 8 </a:t>
            </a:r>
            <a:r>
              <a:rPr lang="en-US" sz="1400" err="1">
                <a:latin typeface="Arial"/>
              </a:rPr>
              <a:t>camadas</a:t>
            </a:r>
            <a:endParaRPr lang="en-US" sz="1400">
              <a:latin typeface="Arial"/>
            </a:endParaRPr>
          </a:p>
          <a:p>
            <a:pPr marL="361950" indent="-285750">
              <a:lnSpc>
                <a:spcPct val="114999"/>
              </a:lnSpc>
            </a:pPr>
            <a:r>
              <a:rPr lang="en-US" sz="1400">
                <a:latin typeface="Arial"/>
              </a:rPr>
              <a:t>Bloco 1: Dropout 40% (prevent overfitting)</a:t>
            </a:r>
          </a:p>
          <a:p>
            <a:pPr marL="361950" indent="-285750">
              <a:lnSpc>
                <a:spcPct val="114999"/>
              </a:lnSpc>
            </a:pPr>
            <a:r>
              <a:rPr lang="en-US" sz="1400">
                <a:latin typeface="Arial"/>
              </a:rPr>
              <a:t>Bloco 2: Dropout 20%</a:t>
            </a:r>
            <a:endParaRPr lang="en-US"/>
          </a:p>
          <a:p>
            <a:pPr marL="361950" indent="-285750">
              <a:lnSpc>
                <a:spcPct val="114999"/>
              </a:lnSpc>
            </a:pPr>
            <a:r>
              <a:rPr lang="en-US" sz="1400">
                <a:latin typeface="Arial"/>
              </a:rPr>
              <a:t>Bloco 3: Dropout 20%</a:t>
            </a:r>
            <a:endParaRPr lang="en-US"/>
          </a:p>
          <a:p>
            <a:pPr marL="361950" indent="-285750">
              <a:lnSpc>
                <a:spcPct val="114999"/>
              </a:lnSpc>
            </a:pPr>
            <a:r>
              <a:rPr lang="en-US" sz="1400">
                <a:latin typeface="Arial"/>
              </a:rPr>
              <a:t>Bloco 4: Dropout 20%</a:t>
            </a:r>
          </a:p>
          <a:p>
            <a:pPr marL="361950" indent="-285750">
              <a:lnSpc>
                <a:spcPct val="114999"/>
              </a:lnSpc>
            </a:pPr>
            <a:r>
              <a:rPr lang="en-US" sz="1400" err="1">
                <a:latin typeface="Arial"/>
              </a:rPr>
              <a:t>Classificação</a:t>
            </a:r>
            <a:r>
              <a:rPr lang="en-US" sz="1400">
                <a:latin typeface="Arial"/>
              </a:rPr>
              <a:t>: </a:t>
            </a:r>
            <a:r>
              <a:rPr lang="en-US" sz="1400" err="1">
                <a:latin typeface="Arial"/>
              </a:rPr>
              <a:t>Softmax</a:t>
            </a:r>
            <a:endParaRPr lang="en-US" sz="1400">
              <a:latin typeface="Arial"/>
            </a:endParaRPr>
          </a:p>
          <a:p>
            <a:pPr marL="361950" indent="-285750">
              <a:lnSpc>
                <a:spcPct val="114999"/>
              </a:lnSpc>
            </a:pPr>
            <a:r>
              <a:rPr lang="en-US" sz="1400" err="1">
                <a:latin typeface="Arial"/>
              </a:rPr>
              <a:t>Otimização</a:t>
            </a:r>
            <a:r>
              <a:rPr lang="en-US" sz="1400">
                <a:latin typeface="Arial"/>
              </a:rPr>
              <a:t>:</a:t>
            </a:r>
          </a:p>
          <a:p>
            <a:pPr marL="819150" lvl="2" indent="-285750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 err="1">
                <a:latin typeface="Arial"/>
              </a:rPr>
              <a:t>Otimização</a:t>
            </a:r>
            <a:r>
              <a:rPr lang="en-US" sz="1400">
                <a:latin typeface="Arial"/>
              </a:rPr>
              <a:t>: </a:t>
            </a:r>
            <a:r>
              <a:rPr lang="en-US" sz="1400" err="1">
                <a:latin typeface="Arial"/>
              </a:rPr>
              <a:t>adam</a:t>
            </a:r>
            <a:endParaRPr lang="en-US" sz="1400">
              <a:latin typeface="Arial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>
                <a:latin typeface="Arial"/>
              </a:rPr>
              <a:t>Loss: </a:t>
            </a:r>
            <a:r>
              <a:rPr lang="en-US" sz="1400" err="1">
                <a:latin typeface="Arial"/>
              </a:rPr>
              <a:t>categorical_crossentropy</a:t>
            </a:r>
            <a:endParaRPr lang="en-US" sz="1400">
              <a:latin typeface="Arial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>
                <a:latin typeface="Arial"/>
              </a:rPr>
              <a:t>Metrics: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D562C-76C9-0550-1357-77AE1DD7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B4C9384-0524-194B-F3C4-31CC9905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2" y="1560717"/>
            <a:ext cx="5001321" cy="24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3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5ACA-C3BC-0574-C373-F1E28B78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Arquitetura</a:t>
            </a:r>
            <a:r>
              <a:rPr lang="en-US"/>
              <a:t> das CNNs: ResNet152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A2318-78BD-C5E0-8D8D-399CF872A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2064" y="1752606"/>
            <a:ext cx="3489171" cy="2512112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400" err="1"/>
              <a:t>Ativação</a:t>
            </a:r>
            <a:r>
              <a:rPr lang="en-US" sz="1400"/>
              <a:t>: </a:t>
            </a:r>
            <a:r>
              <a:rPr lang="en-US" sz="1400" err="1"/>
              <a:t>relu</a:t>
            </a:r>
            <a:r>
              <a:rPr lang="en-US" sz="1400"/>
              <a:t> (</a:t>
            </a:r>
            <a:r>
              <a:rPr lang="en-US" sz="1400" err="1"/>
              <a:t>todos</a:t>
            </a:r>
            <a:r>
              <a:rPr lang="en-US" sz="1400"/>
              <a:t>)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 err="1"/>
              <a:t>Adição</a:t>
            </a:r>
            <a:r>
              <a:rPr lang="en-US" sz="1400"/>
              <a:t> de 8 </a:t>
            </a:r>
            <a:r>
              <a:rPr lang="en-US" sz="1400" err="1"/>
              <a:t>camadas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 sz="1400"/>
              <a:t>Bloco 1: Dropout 20%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/>
              <a:t>Bloco 2: Dropout 20%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 err="1"/>
              <a:t>Classificação</a:t>
            </a:r>
            <a:r>
              <a:rPr lang="en-US" sz="1400"/>
              <a:t>: </a:t>
            </a:r>
            <a:r>
              <a:rPr lang="en-US" sz="1400" err="1"/>
              <a:t>Softmax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 sz="1400" err="1"/>
              <a:t>Otimização</a:t>
            </a:r>
            <a:r>
              <a:rPr lang="en-US" sz="1400"/>
              <a:t>:</a:t>
            </a:r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 err="1"/>
              <a:t>Otimização</a:t>
            </a:r>
            <a:r>
              <a:rPr lang="en-US" sz="1400"/>
              <a:t>: </a:t>
            </a:r>
            <a:r>
              <a:rPr lang="en-US" sz="1400" err="1"/>
              <a:t>adam</a:t>
            </a:r>
            <a:endParaRPr lang="en-US" sz="1400"/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/>
              <a:t>Loss: </a:t>
            </a:r>
            <a:r>
              <a:rPr lang="en-US" sz="1400" err="1"/>
              <a:t>categorical_crossentropy</a:t>
            </a:r>
            <a:endParaRPr lang="en-US" sz="1400"/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/>
              <a:t>metrics: accuracy</a:t>
            </a:r>
          </a:p>
          <a:p>
            <a:pPr marL="76200" indent="0">
              <a:lnSpc>
                <a:spcPct val="114999"/>
              </a:lnSpc>
              <a:spcBef>
                <a:spcPts val="0"/>
              </a:spcBef>
              <a:buNone/>
            </a:pPr>
            <a:endParaRPr lang="en-US" sz="140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D562C-76C9-0550-1357-77AE1DD7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5" name="Picture 7" descr="Table&#10;&#10;Description automatically generated">
            <a:extLst>
              <a:ext uri="{FF2B5EF4-FFF2-40B4-BE49-F238E27FC236}">
                <a16:creationId xmlns:a16="http://schemas.microsoft.com/office/drawing/2014/main" id="{4E6DC136-9ECA-5698-347B-FFFE77E2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5" y="1872848"/>
            <a:ext cx="5133742" cy="223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5ACA-C3BC-0574-C373-F1E28B78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Arquitetura</a:t>
            </a:r>
            <a:r>
              <a:rPr lang="en-US"/>
              <a:t> das CNNs: VGG-16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A2318-78BD-C5E0-8D8D-399CF872A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2064" y="1752606"/>
            <a:ext cx="3489171" cy="2512112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400" err="1"/>
              <a:t>Ativação</a:t>
            </a:r>
            <a:r>
              <a:rPr lang="en-US" sz="1400"/>
              <a:t>: </a:t>
            </a:r>
            <a:r>
              <a:rPr lang="en-US" sz="1400" err="1"/>
              <a:t>relu</a:t>
            </a:r>
            <a:r>
              <a:rPr lang="en-US" sz="1400"/>
              <a:t> (</a:t>
            </a:r>
            <a:r>
              <a:rPr lang="en-US" sz="1400" err="1"/>
              <a:t>todos</a:t>
            </a:r>
            <a:r>
              <a:rPr lang="en-US" sz="1400"/>
              <a:t>)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 err="1"/>
              <a:t>Adição</a:t>
            </a:r>
            <a:r>
              <a:rPr lang="en-US" sz="1400"/>
              <a:t> de 8 </a:t>
            </a:r>
            <a:r>
              <a:rPr lang="en-US" sz="1400" err="1"/>
              <a:t>camadas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 sz="1400"/>
              <a:t>Bloco 1: Dropout 20%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/>
              <a:t>Bloco 2: Dropout 20%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sz="1400" err="1"/>
              <a:t>Classificação</a:t>
            </a:r>
            <a:r>
              <a:rPr lang="en-US" sz="1400"/>
              <a:t>: </a:t>
            </a:r>
            <a:r>
              <a:rPr lang="en-US" sz="1400" err="1"/>
              <a:t>Softmax</a:t>
            </a:r>
            <a:endParaRPr lang="en-US" err="1"/>
          </a:p>
          <a:p>
            <a:pPr>
              <a:lnSpc>
                <a:spcPct val="114999"/>
              </a:lnSpc>
            </a:pPr>
            <a:r>
              <a:rPr lang="en-US" sz="1400" err="1"/>
              <a:t>Otimização</a:t>
            </a:r>
            <a:r>
              <a:rPr lang="en-US" sz="1400"/>
              <a:t>:</a:t>
            </a:r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 err="1"/>
              <a:t>Otimização</a:t>
            </a:r>
            <a:r>
              <a:rPr lang="en-US" sz="1400"/>
              <a:t>: </a:t>
            </a:r>
            <a:r>
              <a:rPr lang="en-US" sz="1400" err="1"/>
              <a:t>adam</a:t>
            </a:r>
            <a:endParaRPr lang="en-US" sz="1400"/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/>
              <a:t>Loss: </a:t>
            </a:r>
            <a:r>
              <a:rPr lang="en-US" sz="1400" err="1"/>
              <a:t>categorical_crossentropy</a:t>
            </a:r>
            <a:endParaRPr lang="en-US" sz="1400"/>
          </a:p>
          <a:p>
            <a:pPr marL="914400" lvl="2">
              <a:lnSpc>
                <a:spcPct val="114999"/>
              </a:lnSpc>
              <a:spcBef>
                <a:spcPts val="0"/>
              </a:spcBef>
              <a:buFont typeface="Catamaran Thin"/>
              <a:buChar char="▹"/>
            </a:pPr>
            <a:r>
              <a:rPr lang="en-US" sz="1400"/>
              <a:t>metrics: accuracy</a:t>
            </a:r>
          </a:p>
          <a:p>
            <a:pPr marL="76200" indent="0">
              <a:lnSpc>
                <a:spcPct val="114999"/>
              </a:lnSpc>
              <a:spcBef>
                <a:spcPts val="0"/>
              </a:spcBef>
              <a:buNone/>
            </a:pPr>
            <a:endParaRPr lang="en-US" sz="1400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D562C-76C9-0550-1357-77AE1DD7F5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6" name="Picture 7" descr="A picture containing text, crossword puzzle, receipt&#10;&#10;Description automatically generated">
            <a:extLst>
              <a:ext uri="{FF2B5EF4-FFF2-40B4-BE49-F238E27FC236}">
                <a16:creationId xmlns:a16="http://schemas.microsoft.com/office/drawing/2014/main" id="{8425ABD8-2992-191A-2732-24132F86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1" y="1383030"/>
            <a:ext cx="4924656" cy="32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7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014A-2522-A84C-26D4-66C2058B50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B8CA2CB-B16C-D2B1-E053-7723EA88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63" y="611923"/>
            <a:ext cx="130224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91503-3CF9-B95D-BA44-18D5361E103D}"/>
              </a:ext>
            </a:extLst>
          </p:cNvPr>
          <p:cNvSpPr txBox="1"/>
          <p:nvPr/>
        </p:nvSpPr>
        <p:spPr>
          <a:xfrm>
            <a:off x="740162" y="196541"/>
            <a:ext cx="13632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DenseNet169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01DDD8E-E897-C622-D274-D420E33C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412" y="611923"/>
            <a:ext cx="224407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9F6D03-3F9E-3FF1-1E46-8FF6218BF0C0}"/>
              </a:ext>
            </a:extLst>
          </p:cNvPr>
          <p:cNvSpPr txBox="1"/>
          <p:nvPr/>
        </p:nvSpPr>
        <p:spPr>
          <a:xfrm>
            <a:off x="3409485" y="231388"/>
            <a:ext cx="13702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ResNet152V2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EF119D6B-6763-4441-DDEE-82F22D14C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313" y="611924"/>
            <a:ext cx="694020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7A5CC-1DA5-07A7-3819-6D892AEFCD98}"/>
              </a:ext>
            </a:extLst>
          </p:cNvPr>
          <p:cNvSpPr txBox="1"/>
          <p:nvPr/>
        </p:nvSpPr>
        <p:spPr>
          <a:xfrm>
            <a:off x="6831515" y="231388"/>
            <a:ext cx="8196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VGG16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F481A2A-E6D2-B809-EA01-9FBBA54BF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6" t="32719" r="31714" b="64919"/>
          <a:stretch/>
        </p:blipFill>
        <p:spPr>
          <a:xfrm>
            <a:off x="2239663" y="1300534"/>
            <a:ext cx="1158958" cy="167414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25B00E-9794-0F38-76AD-6067F62C11AB}"/>
              </a:ext>
            </a:extLst>
          </p:cNvPr>
          <p:cNvCxnSpPr/>
          <p:nvPr/>
        </p:nvCxnSpPr>
        <p:spPr>
          <a:xfrm>
            <a:off x="1531015" y="2115273"/>
            <a:ext cx="807952" cy="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037915C-B2CF-688D-2EF1-684B2EB9911E}"/>
              </a:ext>
            </a:extLst>
          </p:cNvPr>
          <p:cNvSpPr/>
          <p:nvPr/>
        </p:nvSpPr>
        <p:spPr>
          <a:xfrm>
            <a:off x="1403613" y="2045532"/>
            <a:ext cx="128040" cy="137409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78E45D-C582-8D71-D95F-4D1797790BDB}"/>
              </a:ext>
            </a:extLst>
          </p:cNvPr>
          <p:cNvCxnSpPr>
            <a:cxnSpLocks/>
          </p:cNvCxnSpPr>
          <p:nvPr/>
        </p:nvCxnSpPr>
        <p:spPr>
          <a:xfrm>
            <a:off x="4256094" y="2101333"/>
            <a:ext cx="807952" cy="7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44A8BB3-9503-C3E6-192F-CE73AF7B5454}"/>
              </a:ext>
            </a:extLst>
          </p:cNvPr>
          <p:cNvSpPr/>
          <p:nvPr/>
        </p:nvSpPr>
        <p:spPr>
          <a:xfrm>
            <a:off x="4128692" y="2031592"/>
            <a:ext cx="128040" cy="137409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008902F6-EC59-1F47-0FC7-548053E9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9" t="34818" r="34791" b="63115"/>
          <a:stretch/>
        </p:blipFill>
        <p:spPr>
          <a:xfrm>
            <a:off x="5066143" y="1350692"/>
            <a:ext cx="1357005" cy="1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4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E1FA-8B99-D307-95FC-46BA91AA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Adaptação</a:t>
            </a:r>
            <a:r>
              <a:rPr lang="en-US"/>
              <a:t> e </a:t>
            </a:r>
            <a:r>
              <a:rPr lang="en-US" err="1"/>
              <a:t>normalização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DAC1-77F6-C6D9-F45D-7D38413B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307" y="1912905"/>
            <a:ext cx="4123398" cy="1396991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800">
                <a:latin typeface="Arial"/>
              </a:rPr>
              <a:t>28 x 28, 1 canal para 48 x 48 3 </a:t>
            </a:r>
            <a:r>
              <a:rPr lang="en-US" sz="1800" err="1">
                <a:latin typeface="Arial"/>
              </a:rPr>
              <a:t>canais</a:t>
            </a:r>
            <a:endParaRPr lang="en-US" sz="1800">
              <a:latin typeface="Arial"/>
            </a:endParaRPr>
          </a:p>
          <a:p>
            <a:pPr>
              <a:lnSpc>
                <a:spcPct val="114999"/>
              </a:lnSpc>
            </a:pPr>
            <a:r>
              <a:rPr lang="en-US" sz="1800">
                <a:latin typeface="Arial"/>
              </a:rPr>
              <a:t>Pixels de 0-250 para 0-1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973AA-175C-1F8F-CE1C-F11859915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B646887-C552-45FB-C5E6-DE9196577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82" y="1489305"/>
            <a:ext cx="2743200" cy="224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F700-76EA-EF74-7E65-194AC3F1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Treinamento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628AA-7F0A-2D72-A401-DECC4D3C3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A34CA-9713-53EE-81DE-9CBFE580855C}"/>
              </a:ext>
            </a:extLst>
          </p:cNvPr>
          <p:cNvSpPr txBox="1"/>
          <p:nvPr/>
        </p:nvSpPr>
        <p:spPr>
          <a:xfrm>
            <a:off x="1193180" y="122802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epochs </a:t>
            </a:r>
            <a:r>
              <a:rPr lang="en-US">
                <a:solidFill>
                  <a:srgbClr val="055BE0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30, </a:t>
            </a:r>
            <a:r>
              <a:rPr lang="en-US"/>
              <a:t> </a:t>
            </a:r>
            <a:r>
              <a:rPr lang="en-US" err="1"/>
              <a:t>batch_size</a:t>
            </a:r>
            <a:r>
              <a:rPr lang="en-US"/>
              <a:t> </a:t>
            </a:r>
            <a:r>
              <a:rPr lang="en-US">
                <a:solidFill>
                  <a:srgbClr val="055BE0"/>
                </a:solidFill>
              </a:rPr>
              <a:t>=</a:t>
            </a:r>
            <a:r>
              <a:rPr lang="en-US"/>
              <a:t> </a:t>
            </a:r>
            <a:r>
              <a:rPr lang="en-US">
                <a:solidFill>
                  <a:srgbClr val="666666"/>
                </a:solidFill>
              </a:rPr>
              <a:t>700</a:t>
            </a:r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D9FA6E82-A9AC-710A-A4F6-4DA25A7E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215309"/>
              </p:ext>
            </p:extLst>
          </p:nvPr>
        </p:nvGraphicFramePr>
        <p:xfrm>
          <a:off x="1238064" y="1837498"/>
          <a:ext cx="5120639" cy="1483359"/>
        </p:xfrm>
        <a:graphic>
          <a:graphicData uri="http://schemas.openxmlformats.org/drawingml/2006/table">
            <a:tbl>
              <a:tblPr firstRow="1" bandRow="1">
                <a:tableStyleId>{AD908149-8ECA-4EA5-AFE4-CB02EED2FEE8}</a:tableStyleId>
              </a:tblPr>
              <a:tblGrid>
                <a:gridCol w="2076208">
                  <a:extLst>
                    <a:ext uri="{9D8B030D-6E8A-4147-A177-3AD203B41FA5}">
                      <a16:colId xmlns:a16="http://schemas.microsoft.com/office/drawing/2014/main" val="1896764799"/>
                    </a:ext>
                  </a:extLst>
                </a:gridCol>
                <a:gridCol w="1337551">
                  <a:extLst>
                    <a:ext uri="{9D8B030D-6E8A-4147-A177-3AD203B41FA5}">
                      <a16:colId xmlns:a16="http://schemas.microsoft.com/office/drawing/2014/main" val="2284073299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3688136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Number of layer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26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DenseNet169: 595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1.5588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0.7343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33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ResNet152V2: 564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0.5145 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0.9180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3642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VGG16: 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0.6838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onsolas"/>
                        </a:rPr>
                        <a:t>0.7137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48096"/>
                  </a:ext>
                </a:extLst>
              </a:tr>
            </a:tbl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62AA1E4C-9A73-3C4C-30ED-553D061B3E94}"/>
              </a:ext>
            </a:extLst>
          </p:cNvPr>
          <p:cNvSpPr/>
          <p:nvPr/>
        </p:nvSpPr>
        <p:spPr>
          <a:xfrm>
            <a:off x="6474677" y="2550841"/>
            <a:ext cx="592408" cy="4251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5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F711-FF7D-B3D3-D21A-582DCDB1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BF24C-B5A5-54A0-F17E-8A8CCF950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Apresentação</a:t>
            </a:r>
            <a:r>
              <a:rPr lang="en-US"/>
              <a:t> da </a:t>
            </a:r>
            <a:r>
              <a:rPr lang="en-US" err="1"/>
              <a:t>Formulação</a:t>
            </a:r>
            <a:r>
              <a:rPr lang="en-US"/>
              <a:t> do </a:t>
            </a:r>
            <a:r>
              <a:rPr lang="en-US" err="1"/>
              <a:t>Problema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Descrição</a:t>
            </a:r>
            <a:r>
              <a:rPr lang="en-US"/>
              <a:t> do Conjunto de Dados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Modelos</a:t>
            </a:r>
            <a:r>
              <a:rPr lang="en-US"/>
              <a:t> </a:t>
            </a:r>
            <a:r>
              <a:rPr lang="en-US" err="1"/>
              <a:t>Avaliados</a:t>
            </a:r>
            <a:r>
              <a:rPr lang="en-US"/>
              <a:t>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Trabalho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A6F0-676B-22BF-8B85-3E849355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Acurácia</a:t>
            </a:r>
            <a:r>
              <a:rPr lang="en-US"/>
              <a:t> e </a:t>
            </a:r>
            <a:r>
              <a:rPr lang="en-US" err="1"/>
              <a:t>perdas</a:t>
            </a:r>
            <a:r>
              <a:rPr lang="en-US"/>
              <a:t>: 30 epochs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7398C-C65D-0E9F-2F2D-6A6C4EA5B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3616DAC-FA62-F92B-5E23-53BAD47C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6" y="932757"/>
            <a:ext cx="4602382" cy="1809448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E794B08C-CC51-1680-8443-B6126CFDC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0" b="-400"/>
          <a:stretch/>
        </p:blipFill>
        <p:spPr>
          <a:xfrm>
            <a:off x="5110223" y="929140"/>
            <a:ext cx="3991628" cy="1816684"/>
          </a:xfrm>
          <a:prstGeom prst="rect">
            <a:avLst/>
          </a:prstGeom>
        </p:spPr>
      </p:pic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56D42B0-48C4-9808-763A-437E1A64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6" y="2744918"/>
            <a:ext cx="4624086" cy="1809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33255A-E261-F0A3-18A7-C51923A3EF4E}"/>
              </a:ext>
            </a:extLst>
          </p:cNvPr>
          <p:cNvSpPr txBox="1"/>
          <p:nvPr/>
        </p:nvSpPr>
        <p:spPr>
          <a:xfrm rot="16200000">
            <a:off x="4444678" y="170319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ResNet152V2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A89E5F-0D36-D58B-06BF-9A10C375326B}"/>
              </a:ext>
            </a:extLst>
          </p:cNvPr>
          <p:cNvSpPr txBox="1"/>
          <p:nvPr/>
        </p:nvSpPr>
        <p:spPr>
          <a:xfrm rot="16200000">
            <a:off x="-373284" y="170319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DenseNet169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0B2E83-A0BE-7B74-4D55-2A9F10821719}"/>
              </a:ext>
            </a:extLst>
          </p:cNvPr>
          <p:cNvSpPr txBox="1"/>
          <p:nvPr/>
        </p:nvSpPr>
        <p:spPr>
          <a:xfrm rot="16200000">
            <a:off x="-366051" y="3515358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262919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0FE293C-5BA3-79F2-4584-BAE6D6DB9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15" r="-264" b="4887"/>
          <a:stretch/>
        </p:blipFill>
        <p:spPr>
          <a:xfrm>
            <a:off x="907165" y="2973116"/>
            <a:ext cx="3907906" cy="17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83310-F6ED-8538-E645-F68A3D8C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Acurácia</a:t>
            </a:r>
            <a:r>
              <a:rPr lang="en-US"/>
              <a:t> e </a:t>
            </a:r>
            <a:r>
              <a:rPr lang="en-US" err="1"/>
              <a:t>perdas</a:t>
            </a:r>
            <a:r>
              <a:rPr lang="en-US"/>
              <a:t>: 5 epochs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6909-E52A-2E9B-7F05-6DDF6258C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326A0B-B501-DA20-6F9E-D9A83B5B6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" t="14478" b="6397"/>
          <a:stretch/>
        </p:blipFill>
        <p:spPr>
          <a:xfrm>
            <a:off x="5100643" y="1086032"/>
            <a:ext cx="3862381" cy="1768082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A050E3A-7EA0-0AE4-7C1C-CC311EDA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7" y="1075180"/>
            <a:ext cx="3790950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98818-9511-A104-1D69-FBD07F72D558}"/>
              </a:ext>
            </a:extLst>
          </p:cNvPr>
          <p:cNvSpPr txBox="1"/>
          <p:nvPr/>
        </p:nvSpPr>
        <p:spPr>
          <a:xfrm rot="16200000">
            <a:off x="4394039" y="1831152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ResNet152V2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9AE1B-F19E-EDA3-A89E-E1F6CEB08D26}"/>
              </a:ext>
            </a:extLst>
          </p:cNvPr>
          <p:cNvSpPr txBox="1"/>
          <p:nvPr/>
        </p:nvSpPr>
        <p:spPr>
          <a:xfrm rot="16200000">
            <a:off x="256089" y="1831152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DenseNet169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B8818-09B0-19C3-5193-49DCC16D172D}"/>
              </a:ext>
            </a:extLst>
          </p:cNvPr>
          <p:cNvSpPr txBox="1"/>
          <p:nvPr/>
        </p:nvSpPr>
        <p:spPr>
          <a:xfrm rot="16200000">
            <a:off x="256088" y="3729088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VGG-16</a:t>
            </a:r>
          </a:p>
        </p:txBody>
      </p:sp>
    </p:spTree>
    <p:extLst>
      <p:ext uri="{BB962C8B-B14F-4D97-AF65-F5344CB8AC3E}">
        <p14:creationId xmlns:p14="http://schemas.microsoft.com/office/powerpoint/2010/main" val="227886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D554-EF8A-0FB6-875C-19DC01C4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Predições: ResNet152V2 (testes)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5D8FC-9B68-16B2-FC78-F683D437A9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C8BB3DD-4D11-8E49-388E-23C9A983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" y="1031748"/>
            <a:ext cx="9120302" cy="33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3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7785-4A2A-0D1E-AAA5-366C1571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Matriz</a:t>
            </a:r>
            <a:r>
              <a:rPr lang="en-US"/>
              <a:t> </a:t>
            </a:r>
            <a:r>
              <a:rPr lang="en-US" err="1"/>
              <a:t>confusão</a:t>
            </a:r>
            <a:r>
              <a:rPr lang="en-US"/>
              <a:t>: ResNet152V2 (testes)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9F41F-3764-E553-FE51-0A819EA17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21B59D-62EC-A976-4613-C158CEBE2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480" y="1046040"/>
            <a:ext cx="4144071" cy="34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1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A0A9-E530-5407-E117-AAFFE951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Predições: ResNet152V2 (testes extra)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B8FC6-D4C1-E058-DC50-5119014704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5102E877-067C-7C31-B770-F796F2114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" y="871441"/>
            <a:ext cx="9120302" cy="37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CE5B-C2B3-FF99-3015-4CF97EAA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Matriz</a:t>
            </a:r>
            <a:r>
              <a:rPr lang="en-US"/>
              <a:t> </a:t>
            </a:r>
            <a:r>
              <a:rPr lang="en-US" err="1"/>
              <a:t>confusão</a:t>
            </a:r>
            <a:r>
              <a:rPr lang="en-US"/>
              <a:t>: ResNet152V2 (testes extra)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5C6D8-4490-7DBD-4FF6-B41F715FAC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CD6361-33E7-8C8F-40CC-3878D440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04" y="949211"/>
            <a:ext cx="4297401" cy="37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56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9C35A-0AC3-E04F-481E-DBB62DBF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Matrizes</a:t>
            </a:r>
            <a:r>
              <a:rPr lang="en-US"/>
              <a:t> de </a:t>
            </a:r>
            <a:r>
              <a:rPr lang="en-US" err="1"/>
              <a:t>confusão</a:t>
            </a:r>
            <a:r>
              <a:rPr lang="en-US"/>
              <a:t> (testes)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8CBB85-5B80-56F2-3A46-1DE2678735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06FE7-801E-12AA-6424-64EB6940E9A2}"/>
              </a:ext>
            </a:extLst>
          </p:cNvPr>
          <p:cNvSpPr txBox="1"/>
          <p:nvPr/>
        </p:nvSpPr>
        <p:spPr>
          <a:xfrm>
            <a:off x="4059503" y="133631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ResNet152V2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E9877-1D13-A2C3-D26C-48A3D8E36512}"/>
              </a:ext>
            </a:extLst>
          </p:cNvPr>
          <p:cNvSpPr txBox="1"/>
          <p:nvPr/>
        </p:nvSpPr>
        <p:spPr>
          <a:xfrm>
            <a:off x="1273638" y="133631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DenseNet169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FE8199-11B0-3D1A-EF68-AD8A06088773}"/>
              </a:ext>
            </a:extLst>
          </p:cNvPr>
          <p:cNvSpPr txBox="1"/>
          <p:nvPr/>
        </p:nvSpPr>
        <p:spPr>
          <a:xfrm>
            <a:off x="6911972" y="1338545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VGG-16</a:t>
            </a:r>
          </a:p>
        </p:txBody>
      </p:sp>
      <p:pic>
        <p:nvPicPr>
          <p:cNvPr id="15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9B2B3E-3BF1-6D66-4F09-14A7BE0A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34" y="1615348"/>
            <a:ext cx="2743200" cy="2233402"/>
          </a:xfrm>
          <a:prstGeom prst="rect">
            <a:avLst/>
          </a:prstGeom>
        </p:spPr>
      </p:pic>
      <p:pic>
        <p:nvPicPr>
          <p:cNvPr id="16" name="Picture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1451022-0A4B-A392-565C-9B58556D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17836"/>
            <a:ext cx="2743200" cy="214479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5E74334-B182-AA0E-6FE6-B20D541CA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022" y="1587208"/>
            <a:ext cx="2743200" cy="21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2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CE92-7AD9-C4FB-8794-DA82A453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Matrizes</a:t>
            </a:r>
            <a:r>
              <a:rPr lang="en-US"/>
              <a:t> de </a:t>
            </a:r>
            <a:r>
              <a:rPr lang="en-US" err="1"/>
              <a:t>confusão</a:t>
            </a:r>
            <a:r>
              <a:rPr lang="en-US"/>
              <a:t> (testes extra)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451A5-C814-18FA-83E8-F83115175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B12D7-B294-EE64-0D8E-E69831EF4DC8}"/>
              </a:ext>
            </a:extLst>
          </p:cNvPr>
          <p:cNvSpPr txBox="1"/>
          <p:nvPr/>
        </p:nvSpPr>
        <p:spPr>
          <a:xfrm>
            <a:off x="3947991" y="133631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ResNet152V2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93D83-1653-C8B6-76E7-F1A7E85FCFE8}"/>
              </a:ext>
            </a:extLst>
          </p:cNvPr>
          <p:cNvSpPr txBox="1"/>
          <p:nvPr/>
        </p:nvSpPr>
        <p:spPr>
          <a:xfrm>
            <a:off x="1127278" y="1336317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DenseNet169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05B001-16E4-8C34-2D4F-70EE871F8A31}"/>
              </a:ext>
            </a:extLst>
          </p:cNvPr>
          <p:cNvSpPr txBox="1"/>
          <p:nvPr/>
        </p:nvSpPr>
        <p:spPr>
          <a:xfrm>
            <a:off x="6800460" y="1338545"/>
            <a:ext cx="11878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VGG-16</a:t>
            </a:r>
          </a:p>
        </p:txBody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617D4CB-EA22-719C-4D1B-08ED7DC2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18" y="1618284"/>
            <a:ext cx="2743200" cy="2366920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1E9C43-CD67-CBAB-18BB-C08CBB91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0" y="1730158"/>
            <a:ext cx="2743200" cy="2254685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9A55A8-0EA9-6431-6498-F286D5F9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327" y="1653215"/>
            <a:ext cx="2743200" cy="233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8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FD-1976-9534-5401-797B8D0A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 </a:t>
            </a:r>
            <a:r>
              <a:rPr lang="en-US" i="1" dirty="0"/>
              <a:t>transfer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0EC4-A68B-D26E-1A71-0B5E77929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797" y="1055655"/>
            <a:ext cx="7559366" cy="125063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Todos </a:t>
            </a:r>
            <a:r>
              <a:rPr lang="en-US" sz="1400" dirty="0" err="1">
                <a:latin typeface="Arial"/>
              </a:rPr>
              <a:t>os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modelos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não</a:t>
            </a:r>
            <a:r>
              <a:rPr lang="en-US" sz="1400" dirty="0">
                <a:latin typeface="Arial"/>
              </a:rPr>
              <a:t> </a:t>
            </a:r>
            <a:r>
              <a:rPr lang="en-US" sz="1400" dirty="0" err="1">
                <a:latin typeface="Arial"/>
              </a:rPr>
              <a:t>generalizaram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bem</a:t>
            </a:r>
            <a:r>
              <a:rPr lang="en-US" sz="1400" dirty="0">
                <a:latin typeface="Arial"/>
              </a:rPr>
              <a:t> com o conjunto de dados de testes de campo (dataset google);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Todos </a:t>
            </a:r>
            <a:r>
              <a:rPr lang="en-US" sz="1400" dirty="0" err="1">
                <a:latin typeface="Arial"/>
              </a:rPr>
              <a:t>foram</a:t>
            </a:r>
            <a:r>
              <a:rPr lang="en-US" sz="1400" dirty="0">
                <a:latin typeface="Arial"/>
              </a:rPr>
              <a:t> </a:t>
            </a:r>
            <a:r>
              <a:rPr lang="en-US" sz="1400" dirty="0" err="1">
                <a:latin typeface="Arial"/>
              </a:rPr>
              <a:t>bem</a:t>
            </a:r>
            <a:r>
              <a:rPr lang="en-US" sz="1400" dirty="0">
                <a:latin typeface="Arial"/>
              </a:rPr>
              <a:t> com </a:t>
            </a:r>
            <a:r>
              <a:rPr lang="en-US" sz="1400" dirty="0" err="1">
                <a:latin typeface="Arial"/>
              </a:rPr>
              <a:t>os</a:t>
            </a:r>
            <a:r>
              <a:rPr lang="en-US" sz="1400" dirty="0">
                <a:latin typeface="Arial"/>
              </a:rPr>
              <a:t> dados de testes;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A Resnet </a:t>
            </a:r>
            <a:r>
              <a:rPr lang="en-US" sz="1400" dirty="0" err="1">
                <a:latin typeface="Arial"/>
              </a:rPr>
              <a:t>obteve</a:t>
            </a:r>
            <a:r>
              <a:rPr lang="en-US" sz="1400" dirty="0">
                <a:latin typeface="Arial"/>
              </a:rPr>
              <a:t> o </a:t>
            </a:r>
            <a:r>
              <a:rPr lang="en-US" sz="1400" dirty="0" err="1">
                <a:latin typeface="Arial"/>
              </a:rPr>
              <a:t>melhor</a:t>
            </a:r>
            <a:r>
              <a:rPr lang="en-US" sz="1400" dirty="0">
                <a:latin typeface="Arial"/>
              </a:rPr>
              <a:t> F1 e o </a:t>
            </a:r>
            <a:r>
              <a:rPr lang="en-US" sz="1400" dirty="0" err="1">
                <a:latin typeface="Arial"/>
              </a:rPr>
              <a:t>pior</a:t>
            </a:r>
            <a:r>
              <a:rPr lang="en-US" sz="1400" dirty="0">
                <a:latin typeface="Arial"/>
              </a:rPr>
              <a:t> tempo de </a:t>
            </a:r>
            <a:r>
              <a:rPr lang="en-US" sz="1400" dirty="0" err="1">
                <a:latin typeface="Arial"/>
              </a:rPr>
              <a:t>treinamento</a:t>
            </a:r>
            <a:r>
              <a:rPr lang="en-US" sz="1400" dirty="0">
                <a:latin typeface="Arial"/>
              </a:rPr>
              <a:t> e </a:t>
            </a:r>
            <a:r>
              <a:rPr lang="en-US" sz="1400" dirty="0" err="1">
                <a:latin typeface="Arial"/>
              </a:rPr>
              <a:t>segundo</a:t>
            </a:r>
            <a:r>
              <a:rPr lang="en-US" sz="1400" dirty="0">
                <a:latin typeface="Arial"/>
              </a:rPr>
              <a:t> de </a:t>
            </a:r>
            <a:r>
              <a:rPr lang="en-US" sz="1400" dirty="0" err="1">
                <a:latin typeface="Arial"/>
              </a:rPr>
              <a:t>predição</a:t>
            </a:r>
            <a:r>
              <a:rPr lang="en-US" sz="1400" dirty="0">
                <a:latin typeface="Arial"/>
              </a:rPr>
              <a:t> (dataset </a:t>
            </a:r>
            <a:r>
              <a:rPr lang="en-US" sz="1400" dirty="0" err="1">
                <a:latin typeface="Arial"/>
              </a:rPr>
              <a:t>mnist</a:t>
            </a:r>
            <a:r>
              <a:rPr lang="en-US" sz="1400" dirty="0">
                <a:latin typeface="Arial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79BC-EDA5-C856-19DF-BBC673A1A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57F84C3-1169-2DD6-EA67-B19437703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" t="172" r="-117" b="59386"/>
          <a:stretch/>
        </p:blipFill>
        <p:spPr>
          <a:xfrm>
            <a:off x="209085" y="2523426"/>
            <a:ext cx="6842680" cy="943992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2CA6BA9-DB5D-308E-5923-7AC694BBB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" r="-431" b="58392"/>
          <a:stretch/>
        </p:blipFill>
        <p:spPr>
          <a:xfrm>
            <a:off x="7053146" y="2516457"/>
            <a:ext cx="1852270" cy="950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949491-C275-A461-7DFB-E9D837DCF62F}"/>
              </a:ext>
            </a:extLst>
          </p:cNvPr>
          <p:cNvSpPr/>
          <p:nvPr/>
        </p:nvSpPr>
        <p:spPr>
          <a:xfrm>
            <a:off x="209085" y="2557810"/>
            <a:ext cx="8635225" cy="892100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61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C4992C-C7B0-E387-AB8F-434279DD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8923"/>
            <a:ext cx="7217626" cy="3823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72307-8B23-336D-D9A0-BAE798A1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de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589A-6E74-859A-BE70-C946D8E1F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F60A2-4997-5176-46E6-0120AE44E980}"/>
              </a:ext>
            </a:extLst>
          </p:cNvPr>
          <p:cNvSpPr txBox="1"/>
          <p:nvPr/>
        </p:nvSpPr>
        <p:spPr>
          <a:xfrm>
            <a:off x="914400" y="851675"/>
            <a:ext cx="72873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"/>
              </a:rPr>
              <a:t>Sistema com P100 15.9 GB, CPU Intel Xeon CPU 2.00 GHz CPU, RAM 13 GB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9BFC5-0593-9418-6EFA-55F25C789BCF}"/>
              </a:ext>
            </a:extLst>
          </p:cNvPr>
          <p:cNvSpPr/>
          <p:nvPr/>
        </p:nvSpPr>
        <p:spPr>
          <a:xfrm>
            <a:off x="1268451" y="1575108"/>
            <a:ext cx="724828" cy="1386934"/>
          </a:xfrm>
          <a:prstGeom prst="rect">
            <a:avLst/>
          </a:prstGeom>
          <a:noFill/>
          <a:ln w="635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7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ACB7-96AF-2F81-1880-9E0965EF3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Formulação</a:t>
            </a:r>
            <a:r>
              <a:rPr lang="en-US"/>
              <a:t> do </a:t>
            </a:r>
            <a:r>
              <a:rPr lang="en-US" err="1"/>
              <a:t>Problema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5A799-02C9-1487-EAA2-5AF73290D7D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413250"/>
            <a:ext cx="549275" cy="73025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91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B898-BBCA-ACCF-5ED9-2EAEF0E1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T4 x P100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C223B-CF05-48D1-E176-4393723419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2FA2B32-AE0D-5EF0-912C-263157CE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64" y="1146919"/>
            <a:ext cx="6665767" cy="31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0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069F-B418-F0C1-87BA-3247D741C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288220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83A0-FE61-5B6D-8B7E-5CC92110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BA7C3-8FD1-8E79-0ACD-048B0421F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805" y="1191804"/>
            <a:ext cx="3789510" cy="2972100"/>
          </a:xfrm>
        </p:spPr>
        <p:txBody>
          <a:bodyPr/>
          <a:lstStyle/>
          <a:p>
            <a:r>
              <a:rPr lang="en-US" sz="2000" dirty="0" err="1"/>
              <a:t>Utiliza</a:t>
            </a:r>
            <a:r>
              <a:rPr lang="en-US" sz="2000" dirty="0"/>
              <a:t> a </a:t>
            </a:r>
            <a:r>
              <a:rPr lang="en-US" sz="2000" dirty="0" err="1"/>
              <a:t>técnica</a:t>
            </a:r>
            <a:r>
              <a:rPr lang="en-US" sz="2000" dirty="0"/>
              <a:t> HOG (Histogram Oriented Gradients) para </a:t>
            </a:r>
            <a:r>
              <a:rPr lang="en-US" sz="2000" dirty="0" err="1"/>
              <a:t>reduzir</a:t>
            </a:r>
            <a:r>
              <a:rPr lang="en-US" sz="2000" dirty="0"/>
              <a:t> as features das imagens.</a:t>
            </a:r>
          </a:p>
          <a:p>
            <a:pPr>
              <a:lnSpc>
                <a:spcPct val="114999"/>
              </a:lnSpc>
            </a:pPr>
            <a:endParaRPr lang="en-US" sz="2000"/>
          </a:p>
          <a:p>
            <a:pPr>
              <a:lnSpc>
                <a:spcPct val="114999"/>
              </a:lnSpc>
            </a:pPr>
            <a:r>
              <a:rPr lang="en-US" sz="2000" dirty="0" err="1"/>
              <a:t>Testado</a:t>
            </a:r>
            <a:r>
              <a:rPr lang="en-US" sz="2000" dirty="0"/>
              <a:t> com kernel linear e </a:t>
            </a:r>
            <a:r>
              <a:rPr lang="en-US" sz="2000" dirty="0" err="1"/>
              <a:t>gaussiano</a:t>
            </a:r>
            <a:r>
              <a:rPr lang="en-US" sz="2000" dirty="0"/>
              <a:t> e </a:t>
            </a:r>
            <a:r>
              <a:rPr lang="en-US" sz="2000" dirty="0" err="1"/>
              <a:t>faz</a:t>
            </a:r>
            <a:r>
              <a:rPr lang="en-US" sz="2000" dirty="0"/>
              <a:t> </a:t>
            </a:r>
            <a:r>
              <a:rPr lang="en-US" sz="2000" dirty="0" err="1"/>
              <a:t>otimizações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parâmetros</a:t>
            </a:r>
            <a:r>
              <a:rPr lang="en-US" sz="2000" dirty="0"/>
              <a:t> para </a:t>
            </a:r>
            <a:r>
              <a:rPr lang="en-US" sz="2000" dirty="0" err="1"/>
              <a:t>redução</a:t>
            </a:r>
            <a:r>
              <a:rPr lang="en-US" sz="20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C7D0E-0EDD-DB86-305B-7151B76029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0DE82EB-1479-841C-8C61-F18C607E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01" y="1078390"/>
            <a:ext cx="3494124" cy="34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53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4FFBED-8139-31E8-334D-BF581114346F}"/>
              </a:ext>
            </a:extLst>
          </p:cNvPr>
          <p:cNvSpPr>
            <a:spLocks noGrp="1"/>
          </p:cNvSpPr>
          <p:nvPr/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Support Vector Machines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97C709-5734-F263-44F8-F79EA4635EF9}"/>
              </a:ext>
            </a:extLst>
          </p:cNvPr>
          <p:cNvSpPr>
            <a:spLocks noGrp="1"/>
          </p:cNvSpPr>
          <p:nvPr/>
        </p:nvSpPr>
        <p:spPr>
          <a:xfrm>
            <a:off x="911539" y="1092757"/>
            <a:ext cx="1972511" cy="198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▹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▸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76200" indent="0" algn="ctr">
              <a:lnSpc>
                <a:spcPct val="114999"/>
              </a:lnSpc>
              <a:buNone/>
            </a:pPr>
            <a:r>
              <a:rPr lang="en-US" sz="1800" dirty="0" err="1"/>
              <a:t>Acurácia</a:t>
            </a:r>
            <a:r>
              <a:rPr lang="en-US" sz="1800" dirty="0"/>
              <a:t> é </a:t>
            </a:r>
            <a:r>
              <a:rPr lang="en-US" sz="1800" dirty="0" err="1"/>
              <a:t>baixa</a:t>
            </a:r>
            <a:r>
              <a:rPr lang="en-US" sz="1800" dirty="0"/>
              <a:t> (85%) com um tempo de </a:t>
            </a:r>
            <a:r>
              <a:rPr lang="en-US" sz="1800" dirty="0" err="1"/>
              <a:t>treinamento</a:t>
            </a:r>
            <a:r>
              <a:rPr lang="en-US" sz="1800" dirty="0"/>
              <a:t> </a:t>
            </a:r>
            <a:r>
              <a:rPr lang="en-US" sz="1800" dirty="0" err="1"/>
              <a:t>bom</a:t>
            </a:r>
            <a:r>
              <a:rPr lang="en-US" sz="1800" dirty="0"/>
              <a:t> mas o de </a:t>
            </a:r>
            <a:r>
              <a:rPr lang="en-US" sz="1800" dirty="0" err="1"/>
              <a:t>predição</a:t>
            </a:r>
            <a:r>
              <a:rPr lang="en-US" sz="1800" dirty="0"/>
              <a:t> é </a:t>
            </a:r>
            <a:r>
              <a:rPr lang="en-US" sz="1800" dirty="0" err="1"/>
              <a:t>só</a:t>
            </a:r>
            <a:r>
              <a:rPr lang="en-US" sz="1800" dirty="0"/>
              <a:t> </a:t>
            </a:r>
            <a:r>
              <a:rPr lang="en-US" sz="1800" dirty="0" err="1"/>
              <a:t>razoável</a:t>
            </a:r>
            <a:endParaRPr lang="en-US" sz="1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B9ABC26-97E1-B614-0A29-C0C3D142DB04}"/>
              </a:ext>
            </a:extLst>
          </p:cNvPr>
          <p:cNvSpPr>
            <a:spLocks noGrp="1"/>
          </p:cNvSpPr>
          <p:nvPr/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Support Vector Machines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45130D-43F2-BDCF-E7C3-2EF65A4FD75A}"/>
              </a:ext>
            </a:extLst>
          </p:cNvPr>
          <p:cNvSpPr>
            <a:spLocks noGrp="1"/>
          </p:cNvSpPr>
          <p:nvPr/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Support Vector Machines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45130D-43F2-BDCF-E7C3-2EF65A4FD75A}"/>
              </a:ext>
            </a:extLst>
          </p:cNvPr>
          <p:cNvSpPr>
            <a:spLocks noGrp="1"/>
          </p:cNvSpPr>
          <p:nvPr/>
        </p:nvSpPr>
        <p:spPr>
          <a:xfrm>
            <a:off x="1241875" y="455000"/>
            <a:ext cx="666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"/>
              <a:buNone/>
              <a:defRPr sz="2000" b="1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/>
              <a:t>Support Vector Machines</a:t>
            </a:r>
          </a:p>
        </p:txBody>
      </p:sp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04C3C7-3741-3DF1-B00F-EF6BD5E1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25" y="1025263"/>
            <a:ext cx="2743200" cy="2129771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C91908B-A476-25B6-461E-E8F4D1F0E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959754"/>
              </p:ext>
            </p:extLst>
          </p:nvPr>
        </p:nvGraphicFramePr>
        <p:xfrm>
          <a:off x="988887" y="3319838"/>
          <a:ext cx="6886454" cy="1693215"/>
        </p:xfrm>
        <a:graphic>
          <a:graphicData uri="http://schemas.openxmlformats.org/drawingml/2006/table">
            <a:tbl>
              <a:tblPr firstRow="1" bandRow="1">
                <a:tableStyleId>{AD908149-8ECA-4EA5-AFE4-CB02EED2FEE8}</a:tableStyleId>
              </a:tblPr>
              <a:tblGrid>
                <a:gridCol w="1952089">
                  <a:extLst>
                    <a:ext uri="{9D8B030D-6E8A-4147-A177-3AD203B41FA5}">
                      <a16:colId xmlns:a16="http://schemas.microsoft.com/office/drawing/2014/main" val="159988524"/>
                    </a:ext>
                  </a:extLst>
                </a:gridCol>
                <a:gridCol w="1749378">
                  <a:extLst>
                    <a:ext uri="{9D8B030D-6E8A-4147-A177-3AD203B41FA5}">
                      <a16:colId xmlns:a16="http://schemas.microsoft.com/office/drawing/2014/main" val="1930653964"/>
                    </a:ext>
                  </a:extLst>
                </a:gridCol>
                <a:gridCol w="1425539">
                  <a:extLst>
                    <a:ext uri="{9D8B030D-6E8A-4147-A177-3AD203B41FA5}">
                      <a16:colId xmlns:a16="http://schemas.microsoft.com/office/drawing/2014/main" val="2212126416"/>
                    </a:ext>
                  </a:extLst>
                </a:gridCol>
                <a:gridCol w="1759448">
                  <a:extLst>
                    <a:ext uri="{9D8B030D-6E8A-4147-A177-3AD203B41FA5}">
                      <a16:colId xmlns:a16="http://schemas.microsoft.com/office/drawing/2014/main" val="345321344"/>
                    </a:ext>
                  </a:extLst>
                </a:gridCol>
              </a:tblGrid>
              <a:tr h="3339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dirty="0"/>
                        <a:t>Model</a:t>
                      </a:r>
                      <a:endParaRPr lang="en-US" sz="1200" b="1" dirty="0" err="1"/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dirty="0"/>
                        <a:t>Accuracy</a:t>
                      </a:r>
                      <a:endParaRPr lang="en-US" dirty="0"/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Train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dirty="0"/>
                        <a:t>duration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Predict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dirty="0"/>
                        <a:t>duration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327868"/>
                  </a:ext>
                </a:extLst>
              </a:tr>
              <a:tr h="3205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SVM-HOG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71%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28.2s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473130"/>
                  </a:ext>
                </a:extLst>
              </a:tr>
              <a:tr h="2311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SVM-HOG-OPT-LIN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32.5s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15.3s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944240"/>
                  </a:ext>
                </a:extLst>
              </a:tr>
              <a:tr h="3205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SVM-HOG-OPT-GAUSS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26s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28s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963731"/>
                  </a:ext>
                </a:extLst>
              </a:tr>
              <a:tr h="3205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SVM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71%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19.1s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/>
                        <a:t>2.5s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04544"/>
                  </a:ext>
                </a:extLst>
              </a:tr>
            </a:tbl>
          </a:graphicData>
        </a:graphic>
      </p:graphicFrame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517DE01-480E-5B4D-4C0B-8CAE36E2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34" y="967472"/>
            <a:ext cx="2743200" cy="2129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661669-1AE6-0212-E1A3-36EFD740060E}"/>
              </a:ext>
            </a:extLst>
          </p:cNvPr>
          <p:cNvSpPr txBox="1"/>
          <p:nvPr/>
        </p:nvSpPr>
        <p:spPr>
          <a:xfrm>
            <a:off x="3377629" y="3075825"/>
            <a:ext cx="19520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i="1"/>
              <a:t>Predições (base Google)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7BECD4-728B-B830-12E8-D27CF3349A53}"/>
              </a:ext>
            </a:extLst>
          </p:cNvPr>
          <p:cNvSpPr txBox="1"/>
          <p:nvPr/>
        </p:nvSpPr>
        <p:spPr>
          <a:xfrm>
            <a:off x="6125965" y="3043718"/>
            <a:ext cx="195208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i="1" err="1"/>
              <a:t>Treinamento</a:t>
            </a:r>
            <a:r>
              <a:rPr lang="en-US" sz="1100" i="1"/>
              <a:t> (</a:t>
            </a:r>
            <a:r>
              <a:rPr lang="en-US" sz="1100" i="1" err="1"/>
              <a:t>otimizado</a:t>
            </a:r>
            <a:r>
              <a:rPr lang="en-US" sz="1100" i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492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069F-B418-F0C1-87BA-3247D741C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CNN | </a:t>
            </a:r>
            <a:r>
              <a:rPr lang="en-US" err="1"/>
              <a:t>Modelo</a:t>
            </a:r>
            <a:r>
              <a:rPr lang="en-US"/>
              <a:t> </a:t>
            </a:r>
            <a:r>
              <a:rPr lang="en-US" err="1"/>
              <a:t>customizado</a:t>
            </a:r>
          </a:p>
        </p:txBody>
      </p:sp>
    </p:spTree>
    <p:extLst>
      <p:ext uri="{BB962C8B-B14F-4D97-AF65-F5344CB8AC3E}">
        <p14:creationId xmlns:p14="http://schemas.microsoft.com/office/powerpoint/2010/main" val="169829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6478-8694-6681-AF0C-F4E5DB96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| </a:t>
            </a:r>
            <a:r>
              <a:rPr lang="en-US" err="1"/>
              <a:t>Modelo</a:t>
            </a:r>
            <a:r>
              <a:rPr lang="en-US"/>
              <a:t> Customizado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EA8D-D857-5650-4675-F9AC08A5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136" y="1125350"/>
            <a:ext cx="3436018" cy="3416899"/>
          </a:xfrm>
        </p:spPr>
        <p:txBody>
          <a:bodyPr/>
          <a:lstStyle/>
          <a:p>
            <a:r>
              <a:rPr lang="en-US" sz="1600" err="1"/>
              <a:t>Preparação</a:t>
            </a:r>
            <a:r>
              <a:rPr lang="en-US" sz="1600"/>
              <a:t> dos dados para o </a:t>
            </a:r>
            <a:r>
              <a:rPr lang="en-US" sz="1600" err="1"/>
              <a:t>Modelo</a:t>
            </a:r>
            <a:r>
              <a:rPr lang="en-US" sz="1600"/>
              <a:t> </a:t>
            </a:r>
            <a:r>
              <a:rPr lang="en-US" sz="1600" err="1"/>
              <a:t>Customizado</a:t>
            </a:r>
            <a:r>
              <a:rPr lang="en-US" sz="1600"/>
              <a:t>:</a:t>
            </a:r>
            <a:endParaRPr lang="en-US" sz="3200"/>
          </a:p>
          <a:p>
            <a:pPr lvl="1">
              <a:lnSpc>
                <a:spcPct val="114999"/>
              </a:lnSpc>
            </a:pPr>
            <a:r>
              <a:rPr lang="en-US" sz="1600" err="1"/>
              <a:t>Efetuado</a:t>
            </a:r>
            <a:r>
              <a:rPr lang="en-US" sz="1600"/>
              <a:t> um reshape das imagens para 28x28x1, </a:t>
            </a:r>
            <a:r>
              <a:rPr lang="en-US" sz="1600" err="1"/>
              <a:t>já</a:t>
            </a:r>
            <a:r>
              <a:rPr lang="en-US" sz="1600"/>
              <a:t> que </a:t>
            </a:r>
            <a:r>
              <a:rPr lang="en-US" sz="1600" err="1"/>
              <a:t>só</a:t>
            </a:r>
            <a:r>
              <a:rPr lang="en-US" sz="1600"/>
              <a:t> </a:t>
            </a:r>
            <a:r>
              <a:rPr lang="en-US" sz="1600" err="1"/>
              <a:t>há</a:t>
            </a:r>
            <a:r>
              <a:rPr lang="en-US" sz="1600"/>
              <a:t> 1 canal de </a:t>
            </a:r>
            <a:r>
              <a:rPr lang="en-US" sz="1600" err="1"/>
              <a:t>cor</a:t>
            </a:r>
            <a:r>
              <a:rPr lang="en-US" sz="1600"/>
              <a:t> (</a:t>
            </a:r>
            <a:r>
              <a:rPr lang="en-US" sz="1600" err="1"/>
              <a:t>escala</a:t>
            </a:r>
            <a:r>
              <a:rPr lang="en-US" sz="1600"/>
              <a:t> de </a:t>
            </a:r>
            <a:r>
              <a:rPr lang="en-US" sz="1600" err="1"/>
              <a:t>cinza</a:t>
            </a:r>
            <a:r>
              <a:rPr lang="en-US" sz="1600"/>
              <a:t>)</a:t>
            </a:r>
          </a:p>
          <a:p>
            <a:pPr lvl="1">
              <a:lnSpc>
                <a:spcPct val="114999"/>
              </a:lnSpc>
            </a:pPr>
            <a:r>
              <a:rPr lang="en-US" sz="1600" err="1"/>
              <a:t>Realizado</a:t>
            </a:r>
            <a:r>
              <a:rPr lang="en-US" sz="1600"/>
              <a:t> o one hot encoding dos </a:t>
            </a:r>
            <a:r>
              <a:rPr lang="en-US" sz="1600" err="1"/>
              <a:t>rótulos</a:t>
            </a:r>
            <a:endParaRPr lang="en-US" sz="1600"/>
          </a:p>
          <a:p>
            <a:pPr lvl="1">
              <a:lnSpc>
                <a:spcPct val="114999"/>
              </a:lnSpc>
            </a:pPr>
            <a:r>
              <a:rPr lang="en-US" sz="1600" err="1"/>
              <a:t>Feita</a:t>
            </a:r>
            <a:r>
              <a:rPr lang="en-US" sz="1600"/>
              <a:t> a </a:t>
            </a:r>
            <a:r>
              <a:rPr lang="en-US" sz="1600" err="1"/>
              <a:t>normalização</a:t>
            </a:r>
            <a:r>
              <a:rPr lang="en-US" sz="1600"/>
              <a:t> dos pixels para um </a:t>
            </a:r>
            <a:r>
              <a:rPr lang="en-US" sz="1600" err="1"/>
              <a:t>intervalo</a:t>
            </a:r>
            <a:r>
              <a:rPr lang="en-US" sz="1600"/>
              <a:t> [0,1]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1F27-1A22-22D1-5F2F-A2D5D106D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5B403-8798-7799-4CA2-E21AD3FE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95" y="1022709"/>
            <a:ext cx="3877670" cy="1737573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BAAE6E3-35B2-D3E4-BAFE-BF26B801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95" y="2835534"/>
            <a:ext cx="3583390" cy="17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7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6478-8694-6681-AF0C-F4E5DB96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| </a:t>
            </a:r>
            <a:r>
              <a:rPr lang="en-US" err="1"/>
              <a:t>Modelo</a:t>
            </a:r>
            <a:r>
              <a:rPr lang="en-US"/>
              <a:t> Customizado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EA8D-D857-5650-4675-F9AC08A5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845" y="1074171"/>
            <a:ext cx="7999486" cy="3416899"/>
          </a:xfrm>
        </p:spPr>
        <p:txBody>
          <a:bodyPr/>
          <a:lstStyle/>
          <a:p>
            <a:r>
              <a:rPr lang="en-US" sz="1400"/>
              <a:t>O </a:t>
            </a:r>
            <a:r>
              <a:rPr lang="en-US" sz="1400" err="1"/>
              <a:t>modelo</a:t>
            </a:r>
            <a:r>
              <a:rPr lang="en-US" sz="1400"/>
              <a:t> </a:t>
            </a:r>
            <a:r>
              <a:rPr lang="en-US" sz="1400" err="1"/>
              <a:t>foi</a:t>
            </a:r>
            <a:r>
              <a:rPr lang="en-US" sz="1400"/>
              <a:t> </a:t>
            </a:r>
            <a:r>
              <a:rPr lang="en-US" sz="1400" err="1"/>
              <a:t>definido</a:t>
            </a:r>
            <a:r>
              <a:rPr lang="en-US" sz="1400"/>
              <a:t> com as </a:t>
            </a:r>
            <a:r>
              <a:rPr lang="en-US" sz="1400" err="1"/>
              <a:t>seguintes</a:t>
            </a:r>
            <a:r>
              <a:rPr lang="en-US" sz="1400"/>
              <a:t> </a:t>
            </a:r>
            <a:r>
              <a:rPr lang="en-US" sz="1400" err="1"/>
              <a:t>camadas</a:t>
            </a:r>
            <a:r>
              <a:rPr lang="en-US" sz="1400"/>
              <a:t>:</a:t>
            </a:r>
          </a:p>
          <a:p>
            <a:pPr lvl="1">
              <a:lnSpc>
                <a:spcPct val="114999"/>
              </a:lnSpc>
            </a:pPr>
            <a:r>
              <a:rPr lang="en-US" sz="1400" err="1"/>
              <a:t>Camadas</a:t>
            </a:r>
            <a:r>
              <a:rPr lang="en-US" sz="1400"/>
              <a:t> para </a:t>
            </a:r>
            <a:r>
              <a:rPr lang="en-US" sz="1400" err="1"/>
              <a:t>extração</a:t>
            </a:r>
            <a:r>
              <a:rPr lang="en-US" sz="1400"/>
              <a:t> de features:</a:t>
            </a:r>
          </a:p>
          <a:p>
            <a:pPr lvl="2">
              <a:lnSpc>
                <a:spcPct val="114999"/>
              </a:lnSpc>
            </a:pPr>
            <a:r>
              <a:rPr lang="en-US" sz="1400" err="1"/>
              <a:t>Camada</a:t>
            </a:r>
            <a:r>
              <a:rPr lang="en-US" sz="1400"/>
              <a:t> </a:t>
            </a:r>
            <a:r>
              <a:rPr lang="en-US" sz="1400" err="1"/>
              <a:t>convolucional</a:t>
            </a:r>
            <a:r>
              <a:rPr lang="en-US" sz="1400"/>
              <a:t> com 32 </a:t>
            </a:r>
            <a:r>
              <a:rPr lang="en-US" sz="1400" err="1"/>
              <a:t>filtros</a:t>
            </a:r>
            <a:r>
              <a:rPr lang="en-US" sz="1400"/>
              <a:t>, com </a:t>
            </a:r>
            <a:r>
              <a:rPr lang="en-US" sz="1400" err="1"/>
              <a:t>tamanho</a:t>
            </a:r>
            <a:r>
              <a:rPr lang="en-US" sz="1400"/>
              <a:t> 3x3, com </a:t>
            </a:r>
            <a:r>
              <a:rPr lang="en-US" sz="1400" err="1"/>
              <a:t>função</a:t>
            </a:r>
            <a:r>
              <a:rPr lang="en-US" sz="1400"/>
              <a:t> de </a:t>
            </a:r>
            <a:r>
              <a:rPr lang="en-US" sz="1400" err="1"/>
              <a:t>ativação</a:t>
            </a:r>
            <a:r>
              <a:rPr lang="en-US" sz="1400"/>
              <a:t> </a:t>
            </a:r>
            <a:r>
              <a:rPr lang="en-US" sz="1400" err="1"/>
              <a:t>ReLU</a:t>
            </a:r>
            <a:r>
              <a:rPr lang="en-US" sz="1400"/>
              <a:t> </a:t>
            </a:r>
            <a:endParaRPr lang="en-US"/>
          </a:p>
          <a:p>
            <a:pPr lvl="2">
              <a:lnSpc>
                <a:spcPct val="114999"/>
              </a:lnSpc>
            </a:pPr>
            <a:r>
              <a:rPr lang="en-US" sz="1400" err="1"/>
              <a:t>Camada</a:t>
            </a:r>
            <a:r>
              <a:rPr lang="en-US" sz="1400"/>
              <a:t> de </a:t>
            </a:r>
            <a:r>
              <a:rPr lang="en-US" sz="1400" err="1"/>
              <a:t>MaxPooling</a:t>
            </a:r>
            <a:endParaRPr lang="en-US" sz="1400"/>
          </a:p>
          <a:p>
            <a:pPr lvl="1">
              <a:lnSpc>
                <a:spcPct val="114999"/>
              </a:lnSpc>
            </a:pPr>
            <a:r>
              <a:rPr lang="en-US" sz="1400"/>
              <a:t>As features </a:t>
            </a:r>
            <a:r>
              <a:rPr lang="en-US" sz="1400" err="1"/>
              <a:t>são</a:t>
            </a:r>
            <a:r>
              <a:rPr lang="en-US" sz="1400"/>
              <a:t> "</a:t>
            </a:r>
            <a:r>
              <a:rPr lang="en-US" sz="1400" err="1"/>
              <a:t>achatadas</a:t>
            </a:r>
            <a:r>
              <a:rPr lang="en-US" sz="1400"/>
              <a:t>"  (flatten) e </a:t>
            </a:r>
            <a:r>
              <a:rPr lang="en-US" sz="1400" err="1"/>
              <a:t>passadas</a:t>
            </a:r>
            <a:r>
              <a:rPr lang="en-US" sz="1400"/>
              <a:t> para a </a:t>
            </a:r>
            <a:r>
              <a:rPr lang="en-US" sz="1400" err="1"/>
              <a:t>camada</a:t>
            </a:r>
            <a:r>
              <a:rPr lang="en-US" sz="1400"/>
              <a:t> de </a:t>
            </a:r>
            <a:r>
              <a:rPr lang="en-US" sz="1400" err="1"/>
              <a:t>classificação</a:t>
            </a:r>
            <a:endParaRPr lang="en-US" sz="1400"/>
          </a:p>
          <a:p>
            <a:pPr lvl="1">
              <a:lnSpc>
                <a:spcPct val="114999"/>
              </a:lnSpc>
            </a:pPr>
            <a:r>
              <a:rPr lang="en-US" sz="1400" err="1"/>
              <a:t>Camadas</a:t>
            </a:r>
            <a:r>
              <a:rPr lang="en-US" sz="1400"/>
              <a:t> de </a:t>
            </a:r>
            <a:r>
              <a:rPr lang="en-US" sz="1400" err="1"/>
              <a:t>classificação</a:t>
            </a:r>
            <a:r>
              <a:rPr lang="en-US" sz="1400"/>
              <a:t>:</a:t>
            </a:r>
          </a:p>
          <a:p>
            <a:pPr lvl="2">
              <a:lnSpc>
                <a:spcPct val="114999"/>
              </a:lnSpc>
            </a:pPr>
            <a:r>
              <a:rPr lang="en-US" sz="1400" err="1"/>
              <a:t>Camada</a:t>
            </a:r>
            <a:r>
              <a:rPr lang="en-US" sz="1400"/>
              <a:t> </a:t>
            </a:r>
            <a:r>
              <a:rPr lang="en-US" sz="1400" err="1"/>
              <a:t>densa</a:t>
            </a:r>
            <a:r>
              <a:rPr lang="en-US" sz="1400"/>
              <a:t> de 100 nodes para </a:t>
            </a:r>
            <a:r>
              <a:rPr lang="en-US" sz="1400" err="1"/>
              <a:t>interpretação</a:t>
            </a:r>
            <a:r>
              <a:rPr lang="en-US" sz="1400"/>
              <a:t> das features </a:t>
            </a:r>
            <a:r>
              <a:rPr lang="en-US" sz="1400" err="1"/>
              <a:t>utilizando</a:t>
            </a:r>
            <a:r>
              <a:rPr lang="en-US" sz="1400"/>
              <a:t> a </a:t>
            </a:r>
            <a:r>
              <a:rPr lang="en-US" sz="1400" err="1"/>
              <a:t>função</a:t>
            </a:r>
            <a:r>
              <a:rPr lang="en-US" sz="1400"/>
              <a:t> de </a:t>
            </a:r>
            <a:r>
              <a:rPr lang="en-US" sz="1400" err="1"/>
              <a:t>ativação</a:t>
            </a:r>
            <a:r>
              <a:rPr lang="en-US" sz="1400"/>
              <a:t> </a:t>
            </a:r>
            <a:r>
              <a:rPr lang="en-US" sz="1400" err="1"/>
              <a:t>ReLU</a:t>
            </a:r>
            <a:endParaRPr lang="en-US" sz="1400"/>
          </a:p>
          <a:p>
            <a:pPr lvl="2">
              <a:lnSpc>
                <a:spcPct val="114999"/>
              </a:lnSpc>
            </a:pPr>
            <a:r>
              <a:rPr lang="en-US" sz="1400" err="1"/>
              <a:t>Camada</a:t>
            </a:r>
            <a:r>
              <a:rPr lang="en-US" sz="1400"/>
              <a:t> </a:t>
            </a:r>
            <a:r>
              <a:rPr lang="en-US" sz="1400" err="1"/>
              <a:t>densa</a:t>
            </a:r>
            <a:r>
              <a:rPr lang="en-US" sz="1400"/>
              <a:t> de 10 nodes para </a:t>
            </a:r>
            <a:r>
              <a:rPr lang="en-US" sz="1400" err="1"/>
              <a:t>saída</a:t>
            </a:r>
            <a:r>
              <a:rPr lang="en-US" sz="1400"/>
              <a:t>, com </a:t>
            </a:r>
            <a:r>
              <a:rPr lang="en-US" sz="1400" err="1"/>
              <a:t>função</a:t>
            </a:r>
            <a:r>
              <a:rPr lang="en-US" sz="1400"/>
              <a:t> de </a:t>
            </a:r>
            <a:r>
              <a:rPr lang="en-US" sz="1400" err="1"/>
              <a:t>ativação</a:t>
            </a:r>
            <a:r>
              <a:rPr lang="en-US" sz="1400"/>
              <a:t> </a:t>
            </a:r>
            <a:r>
              <a:rPr lang="en-US" sz="1400" err="1"/>
              <a:t>softmax</a:t>
            </a:r>
            <a:r>
              <a:rPr lang="en-US" sz="1400"/>
              <a:t>, para </a:t>
            </a:r>
            <a:r>
              <a:rPr lang="en-US" sz="1400" err="1"/>
              <a:t>prever</a:t>
            </a:r>
            <a:r>
              <a:rPr lang="en-US" sz="1400"/>
              <a:t> a </a:t>
            </a:r>
            <a:r>
              <a:rPr lang="en-US" sz="1400" err="1"/>
              <a:t>distribuição</a:t>
            </a:r>
            <a:r>
              <a:rPr lang="en-US" sz="1400"/>
              <a:t> da </a:t>
            </a:r>
            <a:r>
              <a:rPr lang="en-US" sz="1400" err="1"/>
              <a:t>probablilidade</a:t>
            </a:r>
            <a:r>
              <a:rPr lang="en-US" sz="1400"/>
              <a:t> de </a:t>
            </a:r>
            <a:r>
              <a:rPr lang="en-US" sz="1400" err="1"/>
              <a:t>uma</a:t>
            </a:r>
            <a:r>
              <a:rPr lang="en-US" sz="1400"/>
              <a:t> </a:t>
            </a:r>
            <a:r>
              <a:rPr lang="en-US" sz="1400" err="1"/>
              <a:t>imagem</a:t>
            </a:r>
            <a:r>
              <a:rPr lang="en-US" sz="1400"/>
              <a:t> </a:t>
            </a:r>
            <a:r>
              <a:rPr lang="en-US" sz="1400" err="1"/>
              <a:t>pertencer</a:t>
            </a:r>
            <a:r>
              <a:rPr lang="en-US" sz="1400"/>
              <a:t> a 1 das 10 </a:t>
            </a:r>
            <a:r>
              <a:rPr lang="en-US" sz="1400" err="1"/>
              <a:t>categorias</a:t>
            </a:r>
            <a:r>
              <a:rPr lang="en-US" sz="1400"/>
              <a:t> </a:t>
            </a:r>
            <a:r>
              <a:rPr lang="en-US" sz="1400" err="1"/>
              <a:t>possíveis</a:t>
            </a:r>
            <a:r>
              <a:rPr lang="en-US" sz="1400"/>
              <a:t>.</a:t>
            </a:r>
          </a:p>
          <a:p>
            <a:pPr lvl="1">
              <a:lnSpc>
                <a:spcPct val="114999"/>
              </a:lnSpc>
            </a:pP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1F27-1A22-22D1-5F2F-A2D5D106D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4591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6478-8694-6681-AF0C-F4E5DB96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| </a:t>
            </a:r>
            <a:r>
              <a:rPr lang="en-US" err="1"/>
              <a:t>Modelo</a:t>
            </a:r>
            <a:r>
              <a:rPr lang="en-US"/>
              <a:t> Customizado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1F27-1A22-22D1-5F2F-A2D5D106D2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16CE92E-BCCF-B084-11F3-76D80C27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77" y="1245919"/>
            <a:ext cx="6228810" cy="30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0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FA94-C5F0-1E2A-D93F-7C3EFA1F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| </a:t>
            </a:r>
            <a:r>
              <a:rPr lang="en-US" err="1"/>
              <a:t>Modelo</a:t>
            </a:r>
            <a:r>
              <a:rPr lang="en-US"/>
              <a:t> </a:t>
            </a:r>
            <a:r>
              <a:rPr lang="en-US" err="1"/>
              <a:t>Customizado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39EDA-0E66-D012-759C-65C97D977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75" y="1125350"/>
            <a:ext cx="3797408" cy="2222680"/>
          </a:xfrm>
        </p:spPr>
        <p:txBody>
          <a:bodyPr/>
          <a:lstStyle/>
          <a:p>
            <a:r>
              <a:rPr lang="en-US" sz="1400"/>
              <a:t>O </a:t>
            </a:r>
            <a:r>
              <a:rPr lang="en-US" sz="1400" err="1"/>
              <a:t>modelo</a:t>
            </a:r>
            <a:r>
              <a:rPr lang="en-US" sz="1400"/>
              <a:t> </a:t>
            </a:r>
            <a:r>
              <a:rPr lang="en-US" sz="1400" err="1"/>
              <a:t>apresentou</a:t>
            </a:r>
            <a:r>
              <a:rPr lang="en-US" sz="1400"/>
              <a:t> </a:t>
            </a:r>
            <a:r>
              <a:rPr lang="en-US" sz="1400" err="1"/>
              <a:t>uma</a:t>
            </a:r>
            <a:r>
              <a:rPr lang="en-US" sz="1400"/>
              <a:t> </a:t>
            </a:r>
            <a:r>
              <a:rPr lang="en-US" sz="1400" err="1"/>
              <a:t>acurácia</a:t>
            </a:r>
            <a:r>
              <a:rPr lang="en-US" sz="1400"/>
              <a:t> de 91.42%</a:t>
            </a:r>
          </a:p>
          <a:p>
            <a:pPr>
              <a:lnSpc>
                <a:spcPct val="114999"/>
              </a:lnSpc>
            </a:pPr>
            <a:r>
              <a:rPr lang="en-US" sz="1400"/>
              <a:t>Pela </a:t>
            </a:r>
            <a:r>
              <a:rPr lang="en-US" sz="1400" err="1"/>
              <a:t>matriz</a:t>
            </a:r>
            <a:r>
              <a:rPr lang="en-US" sz="1400"/>
              <a:t> de </a:t>
            </a:r>
            <a:r>
              <a:rPr lang="en-US" sz="1400" err="1"/>
              <a:t>confusão</a:t>
            </a:r>
            <a:r>
              <a:rPr lang="en-US" sz="1400"/>
              <a:t>, </a:t>
            </a:r>
            <a:r>
              <a:rPr lang="en-US" sz="1400" err="1"/>
              <a:t>percebe</a:t>
            </a:r>
            <a:r>
              <a:rPr lang="en-US" sz="1400"/>
              <a:t>-se que o </a:t>
            </a:r>
            <a:r>
              <a:rPr lang="en-US" sz="1400" err="1"/>
              <a:t>modelo</a:t>
            </a:r>
            <a:r>
              <a:rPr lang="en-US" sz="1400"/>
              <a:t> </a:t>
            </a:r>
            <a:r>
              <a:rPr lang="en-US" sz="1400" err="1"/>
              <a:t>confunde</a:t>
            </a:r>
            <a:r>
              <a:rPr lang="en-US" sz="1400"/>
              <a:t> </a:t>
            </a:r>
            <a:r>
              <a:rPr lang="en-US" sz="1400" err="1"/>
              <a:t>alguns</a:t>
            </a:r>
            <a:r>
              <a:rPr lang="en-US" sz="1400"/>
              <a:t> </a:t>
            </a:r>
            <a:r>
              <a:rPr lang="en-US" sz="1400" err="1"/>
              <a:t>itens</a:t>
            </a:r>
            <a:r>
              <a:rPr lang="en-US" sz="1400"/>
              <a:t> </a:t>
            </a:r>
            <a:r>
              <a:rPr lang="en-US" sz="1400" err="1"/>
              <a:t>como</a:t>
            </a:r>
            <a:r>
              <a:rPr lang="en-US" sz="1400"/>
              <a:t>: T-shirt/top com shirt, Pullover com Coat, Pullover com Shirt, Sneaker com Ankle boot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B1BEC3-289A-1BBA-21B3-BC8847586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54988"/>
              </p:ext>
            </p:extLst>
          </p:nvPr>
        </p:nvGraphicFramePr>
        <p:xfrm>
          <a:off x="978558" y="3701271"/>
          <a:ext cx="6886456" cy="784908"/>
        </p:xfrm>
        <a:graphic>
          <a:graphicData uri="http://schemas.openxmlformats.org/drawingml/2006/table">
            <a:tbl>
              <a:tblPr firstRow="1" bandRow="1">
                <a:tableStyleId>{AD908149-8ECA-4EA5-AFE4-CB02EED2FEE8}</a:tableStyleId>
              </a:tblPr>
              <a:tblGrid>
                <a:gridCol w="1637443">
                  <a:extLst>
                    <a:ext uri="{9D8B030D-6E8A-4147-A177-3AD203B41FA5}">
                      <a16:colId xmlns:a16="http://schemas.microsoft.com/office/drawing/2014/main" val="159988524"/>
                    </a:ext>
                  </a:extLst>
                </a:gridCol>
                <a:gridCol w="2064025">
                  <a:extLst>
                    <a:ext uri="{9D8B030D-6E8A-4147-A177-3AD203B41FA5}">
                      <a16:colId xmlns:a16="http://schemas.microsoft.com/office/drawing/2014/main" val="1930653964"/>
                    </a:ext>
                  </a:extLst>
                </a:gridCol>
                <a:gridCol w="1425539">
                  <a:extLst>
                    <a:ext uri="{9D8B030D-6E8A-4147-A177-3AD203B41FA5}">
                      <a16:colId xmlns:a16="http://schemas.microsoft.com/office/drawing/2014/main" val="2212126416"/>
                    </a:ext>
                  </a:extLst>
                </a:gridCol>
                <a:gridCol w="1759449">
                  <a:extLst>
                    <a:ext uri="{9D8B030D-6E8A-4147-A177-3AD203B41FA5}">
                      <a16:colId xmlns:a16="http://schemas.microsoft.com/office/drawing/2014/main" val="345321344"/>
                    </a:ext>
                  </a:extLst>
                </a:gridCol>
              </a:tblGrid>
              <a:tr h="464343"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Model</a:t>
                      </a:r>
                      <a:endParaRPr lang="en-US" sz="1200" b="1" err="1"/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/>
                        <a:t>Accuracy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Train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duration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/>
                        <a:t>Predict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/>
                        <a:t>duration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327868"/>
                  </a:ext>
                </a:extLst>
              </a:tr>
              <a:tr h="3205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CNN-</a:t>
                      </a:r>
                      <a:r>
                        <a:rPr lang="en-US" sz="1200" err="1"/>
                        <a:t>Modelo</a:t>
                      </a:r>
                      <a:r>
                        <a:rPr lang="en-US" sz="1200"/>
                        <a:t>-Cust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91.42%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700.2s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0.62s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2473130"/>
                  </a:ext>
                </a:extLst>
              </a:tr>
            </a:tbl>
          </a:graphicData>
        </a:graphic>
      </p:graphicFrame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DB2274-49C8-93AC-4C55-A54BB4C2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37" y="1050702"/>
            <a:ext cx="2743200" cy="24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4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E7FD-1976-9534-5401-797B8D0A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40EC4-A68B-D26E-1A71-0B5E77929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2797" y="1055655"/>
            <a:ext cx="7559366" cy="1250630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Todos </a:t>
            </a:r>
            <a:r>
              <a:rPr lang="en-US" sz="1400" dirty="0" err="1">
                <a:latin typeface="Arial"/>
              </a:rPr>
              <a:t>os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modelos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não</a:t>
            </a:r>
            <a:r>
              <a:rPr lang="en-US" sz="1400" dirty="0">
                <a:latin typeface="Arial"/>
              </a:rPr>
              <a:t> </a:t>
            </a:r>
            <a:r>
              <a:rPr lang="en-US" sz="1400" dirty="0" err="1">
                <a:latin typeface="Arial"/>
              </a:rPr>
              <a:t>generalizaram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bem</a:t>
            </a:r>
            <a:r>
              <a:rPr lang="en-US" sz="1400" dirty="0">
                <a:latin typeface="Arial"/>
              </a:rPr>
              <a:t> com o conjunto de dados de testes de campo (dataset google);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Todos </a:t>
            </a:r>
            <a:r>
              <a:rPr lang="en-US" sz="1400" dirty="0" err="1">
                <a:latin typeface="Arial"/>
              </a:rPr>
              <a:t>foram</a:t>
            </a:r>
            <a:r>
              <a:rPr lang="en-US" sz="1400" dirty="0">
                <a:latin typeface="Arial"/>
              </a:rPr>
              <a:t> </a:t>
            </a:r>
            <a:r>
              <a:rPr lang="en-US" sz="1400" dirty="0" err="1">
                <a:latin typeface="Arial"/>
              </a:rPr>
              <a:t>bem</a:t>
            </a:r>
            <a:r>
              <a:rPr lang="en-US" sz="1400" dirty="0">
                <a:latin typeface="Arial"/>
              </a:rPr>
              <a:t> com </a:t>
            </a:r>
            <a:r>
              <a:rPr lang="en-US" sz="1400" dirty="0" err="1">
                <a:latin typeface="Arial"/>
              </a:rPr>
              <a:t>os</a:t>
            </a:r>
            <a:r>
              <a:rPr lang="en-US" sz="1400" dirty="0">
                <a:latin typeface="Arial"/>
              </a:rPr>
              <a:t> dados de testes;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1400" dirty="0">
                <a:latin typeface="Arial"/>
              </a:rPr>
              <a:t>A </a:t>
            </a:r>
            <a:r>
              <a:rPr lang="en-US" sz="1400" dirty="0" err="1">
                <a:latin typeface="Arial"/>
              </a:rPr>
              <a:t>ConvNet</a:t>
            </a:r>
            <a:r>
              <a:rPr lang="en-US" sz="1400" dirty="0">
                <a:latin typeface="Arial"/>
              </a:rPr>
              <a:t> </a:t>
            </a:r>
            <a:r>
              <a:rPr lang="en-US" sz="1400" dirty="0" err="1">
                <a:latin typeface="Arial"/>
              </a:rPr>
              <a:t>obteve</a:t>
            </a:r>
            <a:r>
              <a:rPr lang="en-US" sz="1400" dirty="0">
                <a:latin typeface="Arial"/>
              </a:rPr>
              <a:t> o </a:t>
            </a:r>
            <a:r>
              <a:rPr lang="en-US" sz="1400" dirty="0" err="1">
                <a:latin typeface="Arial"/>
              </a:rPr>
              <a:t>melhor</a:t>
            </a:r>
            <a:r>
              <a:rPr lang="en-US" sz="1400" dirty="0">
                <a:latin typeface="Arial"/>
              </a:rPr>
              <a:t> F1 e o </a:t>
            </a:r>
            <a:r>
              <a:rPr lang="en-US" sz="1400" dirty="0" err="1">
                <a:latin typeface="Arial"/>
              </a:rPr>
              <a:t>terceiro</a:t>
            </a:r>
            <a:r>
              <a:rPr lang="en-US" sz="1400" dirty="0">
                <a:latin typeface="Arial"/>
              </a:rPr>
              <a:t> </a:t>
            </a:r>
            <a:r>
              <a:rPr lang="en-US" sz="1400" dirty="0" err="1">
                <a:latin typeface="Arial"/>
              </a:rPr>
              <a:t>melhor</a:t>
            </a:r>
            <a:r>
              <a:rPr lang="en-US" sz="1400" dirty="0">
                <a:latin typeface="Arial"/>
              </a:rPr>
              <a:t> tempo de </a:t>
            </a:r>
            <a:r>
              <a:rPr lang="en-US" sz="1400" dirty="0" err="1">
                <a:latin typeface="Arial"/>
              </a:rPr>
              <a:t>treinamento</a:t>
            </a:r>
            <a:r>
              <a:rPr lang="en-US" sz="1400" dirty="0">
                <a:latin typeface="Arial"/>
              </a:rPr>
              <a:t> e o </a:t>
            </a:r>
            <a:r>
              <a:rPr lang="en-US" sz="1400" dirty="0" err="1">
                <a:latin typeface="Arial"/>
              </a:rPr>
              <a:t>menor</a:t>
            </a:r>
            <a:r>
              <a:rPr lang="en-US" sz="1400" dirty="0">
                <a:latin typeface="Arial"/>
              </a:rPr>
              <a:t> tempo para </a:t>
            </a:r>
            <a:r>
              <a:rPr lang="en-US" sz="1400" dirty="0" err="1">
                <a:latin typeface="Arial"/>
              </a:rPr>
              <a:t>predição</a:t>
            </a:r>
            <a:r>
              <a:rPr lang="en-US" sz="1400" dirty="0">
                <a:latin typeface="Arial"/>
              </a:rPr>
              <a:t> (dataset </a:t>
            </a:r>
            <a:r>
              <a:rPr lang="en-US" sz="1400" dirty="0" err="1">
                <a:latin typeface="Arial"/>
              </a:rPr>
              <a:t>mnist</a:t>
            </a:r>
            <a:r>
              <a:rPr lang="en-US" sz="1400" dirty="0">
                <a:latin typeface="Arial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979BC-EDA5-C856-19DF-BBC673A1A7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B57F84C3-1169-2DD6-EA67-B1943770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2366583"/>
            <a:ext cx="5984023" cy="2041201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A2CA6BA9-DB5D-308E-5923-7AC694BBB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931" y="2370097"/>
            <a:ext cx="1620645" cy="1999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949491-C275-A461-7DFB-E9D837DCF62F}"/>
              </a:ext>
            </a:extLst>
          </p:cNvPr>
          <p:cNvSpPr/>
          <p:nvPr/>
        </p:nvSpPr>
        <p:spPr>
          <a:xfrm>
            <a:off x="801493" y="2404481"/>
            <a:ext cx="7561921" cy="200025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2FDE-7CEA-3B0B-392E-3149EC7F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E1042-3479-A05E-2270-BDA24B210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800" err="1"/>
              <a:t>Deseja</a:t>
            </a:r>
            <a:r>
              <a:rPr lang="en-US" sz="1800"/>
              <a:t>-se </a:t>
            </a:r>
            <a:r>
              <a:rPr lang="en-US" sz="1800" err="1"/>
              <a:t>identificar</a:t>
            </a:r>
            <a:r>
              <a:rPr lang="en-US" sz="1800"/>
              <a:t>, a </a:t>
            </a:r>
            <a:r>
              <a:rPr lang="en-US" sz="1800" err="1"/>
              <a:t>partir</a:t>
            </a:r>
            <a:r>
              <a:rPr lang="en-US" sz="1800"/>
              <a:t> de </a:t>
            </a:r>
            <a:r>
              <a:rPr lang="en-US" sz="1800" err="1"/>
              <a:t>uma</a:t>
            </a:r>
            <a:r>
              <a:rPr lang="en-US" sz="1800"/>
              <a:t> </a:t>
            </a:r>
            <a:r>
              <a:rPr lang="en-US" sz="1800" err="1"/>
              <a:t>imagem</a:t>
            </a:r>
            <a:r>
              <a:rPr lang="en-US" sz="1800"/>
              <a:t> </a:t>
            </a:r>
            <a:r>
              <a:rPr lang="en-US" sz="1800" err="1"/>
              <a:t>provida</a:t>
            </a:r>
            <a:r>
              <a:rPr lang="en-US" sz="1800"/>
              <a:t> </a:t>
            </a:r>
            <a:r>
              <a:rPr lang="en-US" sz="1800" err="1"/>
              <a:t>pelo</a:t>
            </a:r>
            <a:r>
              <a:rPr lang="en-US" sz="1800"/>
              <a:t> </a:t>
            </a:r>
            <a:r>
              <a:rPr lang="en-US" sz="1800" err="1"/>
              <a:t>usuário</a:t>
            </a:r>
            <a:r>
              <a:rPr lang="en-US" sz="1800"/>
              <a:t> de um </a:t>
            </a:r>
            <a:r>
              <a:rPr lang="en-US" sz="1800" err="1"/>
              <a:t>dispositivo</a:t>
            </a:r>
            <a:r>
              <a:rPr lang="en-US" sz="1800"/>
              <a:t> </a:t>
            </a:r>
            <a:r>
              <a:rPr lang="en-US" sz="1800" err="1"/>
              <a:t>móvel</a:t>
            </a:r>
            <a:r>
              <a:rPr lang="en-US" sz="1800"/>
              <a:t> para </a:t>
            </a:r>
            <a:r>
              <a:rPr lang="en-US" sz="1800" err="1"/>
              <a:t>nossa</a:t>
            </a:r>
            <a:r>
              <a:rPr lang="en-US" sz="1800"/>
              <a:t> </a:t>
            </a:r>
            <a:r>
              <a:rPr lang="en-US" sz="1800" err="1"/>
              <a:t>aplicação</a:t>
            </a:r>
            <a:r>
              <a:rPr lang="en-US" sz="1800"/>
              <a:t>, </a:t>
            </a:r>
            <a:r>
              <a:rPr lang="en-US" sz="1800" err="1"/>
              <a:t>em</a:t>
            </a:r>
            <a:r>
              <a:rPr lang="en-US" sz="1800"/>
              <a:t> qual </a:t>
            </a:r>
            <a:r>
              <a:rPr lang="en-US" sz="1800" err="1"/>
              <a:t>categoria</a:t>
            </a:r>
            <a:r>
              <a:rPr lang="en-US" sz="1800"/>
              <a:t> </a:t>
            </a:r>
            <a:r>
              <a:rPr lang="en-US" sz="1800" err="1"/>
              <a:t>aquele</a:t>
            </a:r>
            <a:r>
              <a:rPr lang="en-US" sz="1800"/>
              <a:t> item </a:t>
            </a:r>
            <a:r>
              <a:rPr lang="en-US" sz="1800" err="1"/>
              <a:t>pode</a:t>
            </a:r>
            <a:r>
              <a:rPr lang="en-US" sz="1800"/>
              <a:t> ser </a:t>
            </a:r>
            <a:r>
              <a:rPr lang="en-US" sz="1800" err="1"/>
              <a:t>encontrado</a:t>
            </a:r>
            <a:r>
              <a:rPr lang="en-US" sz="1800"/>
              <a:t>.</a:t>
            </a:r>
            <a:endParaRPr lang="en-US" sz="2800"/>
          </a:p>
          <a:p>
            <a:pPr marL="76200" indent="0">
              <a:lnSpc>
                <a:spcPct val="114999"/>
              </a:lnSpc>
              <a:buNone/>
            </a:pPr>
            <a:endParaRPr lang="en-US" sz="1800"/>
          </a:p>
          <a:p>
            <a:pPr marL="76200" indent="0">
              <a:lnSpc>
                <a:spcPct val="114999"/>
              </a:lnSpc>
              <a:buNone/>
            </a:pPr>
            <a:r>
              <a:rPr lang="en-US" sz="1800" err="1"/>
              <a:t>Os</a:t>
            </a:r>
            <a:r>
              <a:rPr lang="en-US" sz="1800"/>
              <a:t> </a:t>
            </a:r>
            <a:r>
              <a:rPr lang="en-US" sz="1800" err="1"/>
              <a:t>clientes</a:t>
            </a:r>
            <a:r>
              <a:rPr lang="en-US" sz="1800"/>
              <a:t> </a:t>
            </a:r>
            <a:r>
              <a:rPr lang="en-US" sz="1800" err="1"/>
              <a:t>não</a:t>
            </a:r>
            <a:r>
              <a:rPr lang="en-US" sz="1800"/>
              <a:t> </a:t>
            </a:r>
            <a:r>
              <a:rPr lang="en-US" sz="1800" err="1"/>
              <a:t>reconhecem</a:t>
            </a:r>
            <a:r>
              <a:rPr lang="en-US" sz="1800"/>
              <a:t> as </a:t>
            </a:r>
            <a:r>
              <a:rPr lang="en-US" sz="1800" err="1"/>
              <a:t>categorias</a:t>
            </a:r>
            <a:r>
              <a:rPr lang="en-US" sz="1800"/>
              <a:t> dos </a:t>
            </a:r>
            <a:r>
              <a:rPr lang="en-US" sz="1800" err="1"/>
              <a:t>produtos</a:t>
            </a:r>
            <a:r>
              <a:rPr lang="en-US" sz="1800"/>
              <a:t> que </a:t>
            </a:r>
            <a:r>
              <a:rPr lang="en-US" sz="1800" err="1"/>
              <a:t>estão</a:t>
            </a:r>
            <a:r>
              <a:rPr lang="en-US" sz="1800"/>
              <a:t> </a:t>
            </a:r>
            <a:r>
              <a:rPr lang="en-US" sz="1800" err="1"/>
              <a:t>buscando</a:t>
            </a:r>
            <a:r>
              <a:rPr lang="en-US" sz="1800"/>
              <a:t> e </a:t>
            </a:r>
            <a:r>
              <a:rPr lang="en-US" sz="1800" err="1"/>
              <a:t>desistem</a:t>
            </a:r>
            <a:r>
              <a:rPr lang="en-US" sz="1800"/>
              <a:t> </a:t>
            </a:r>
            <a:r>
              <a:rPr lang="en-US" sz="1800" err="1"/>
              <a:t>após</a:t>
            </a:r>
            <a:r>
              <a:rPr lang="en-US" sz="1800"/>
              <a:t> a </a:t>
            </a:r>
            <a:r>
              <a:rPr lang="en-US" sz="1800" err="1"/>
              <a:t>primeira</a:t>
            </a:r>
            <a:r>
              <a:rPr lang="en-US" sz="1800"/>
              <a:t> </a:t>
            </a:r>
            <a:r>
              <a:rPr lang="en-US" sz="1800" err="1"/>
              <a:t>pesquisa</a:t>
            </a:r>
            <a:r>
              <a:rPr lang="en-US" sz="1800"/>
              <a:t> </a:t>
            </a:r>
            <a:r>
              <a:rPr lang="en-US" sz="1800" err="1"/>
              <a:t>ou</a:t>
            </a:r>
            <a:r>
              <a:rPr lang="en-US" sz="1800"/>
              <a:t> </a:t>
            </a:r>
            <a:r>
              <a:rPr lang="en-US" sz="1800" err="1"/>
              <a:t>navegação</a:t>
            </a:r>
            <a:r>
              <a:rPr lang="en-US" sz="1800"/>
              <a:t> </a:t>
            </a:r>
            <a:r>
              <a:rPr lang="en-US" sz="1800" err="1"/>
              <a:t>pelas</a:t>
            </a:r>
            <a:r>
              <a:rPr lang="en-US" sz="1800"/>
              <a:t> categorias.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865CE-0244-D111-82AF-6696DD5078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4343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596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2CC3-4467-A377-CF68-D723090F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Objetivo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5A18-0F7C-9F84-A915-B002506F6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err="1"/>
              <a:t>Classificar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</a:t>
            </a:r>
            <a:r>
              <a:rPr lang="en-US" sz="2000" err="1"/>
              <a:t>imagem</a:t>
            </a:r>
            <a:r>
              <a:rPr lang="en-US" sz="2000"/>
              <a:t> </a:t>
            </a:r>
            <a:r>
              <a:rPr lang="en-US" sz="2000" err="1"/>
              <a:t>fornecida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uma</a:t>
            </a:r>
            <a:r>
              <a:rPr lang="en-US" sz="2000"/>
              <a:t> das 10 </a:t>
            </a:r>
            <a:r>
              <a:rPr lang="en-US" sz="2000" err="1"/>
              <a:t>categorias</a:t>
            </a:r>
            <a:r>
              <a:rPr lang="en-US" sz="2000"/>
              <a:t> </a:t>
            </a:r>
            <a:r>
              <a:rPr lang="en-US" sz="2000" err="1"/>
              <a:t>estabelecidas</a:t>
            </a:r>
            <a:r>
              <a:rPr lang="en-US" sz="2000"/>
              <a:t> </a:t>
            </a:r>
            <a:r>
              <a:rPr lang="en-US" sz="2000" err="1"/>
              <a:t>na</a:t>
            </a:r>
            <a:r>
              <a:rPr lang="en-US" sz="2000"/>
              <a:t> </a:t>
            </a:r>
            <a:r>
              <a:rPr lang="en-US" sz="2000" err="1"/>
              <a:t>especificação</a:t>
            </a:r>
            <a:r>
              <a:rPr lang="en-US" sz="2000"/>
              <a:t> do dataset Fashion </a:t>
            </a:r>
            <a:r>
              <a:rPr lang="en-US" sz="2000" err="1"/>
              <a:t>MNist</a:t>
            </a:r>
            <a:r>
              <a:rPr lang="en-US" sz="2000"/>
              <a:t> com </a:t>
            </a:r>
            <a:r>
              <a:rPr lang="en-US" sz="2000" err="1"/>
              <a:t>uma</a:t>
            </a:r>
            <a:r>
              <a:rPr lang="en-US" sz="2000"/>
              <a:t> taxa de </a:t>
            </a:r>
            <a:r>
              <a:rPr lang="en-US" sz="2000" err="1"/>
              <a:t>acerto</a:t>
            </a:r>
            <a:r>
              <a:rPr lang="en-US" sz="2000"/>
              <a:t> </a:t>
            </a:r>
            <a:r>
              <a:rPr lang="en-US" sz="2000" err="1"/>
              <a:t>acima</a:t>
            </a:r>
            <a:r>
              <a:rPr lang="en-US" sz="2000"/>
              <a:t> de 90%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8822E-2650-26E5-DA3B-1A1B2CDEE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766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90C5-B170-9F5F-9444-BDE12C17C4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Descrição</a:t>
            </a:r>
            <a:r>
              <a:rPr lang="en-US"/>
              <a:t> do Conjunto de Dados</a:t>
            </a:r>
          </a:p>
        </p:txBody>
      </p:sp>
    </p:spTree>
    <p:extLst>
      <p:ext uri="{BB962C8B-B14F-4D97-AF65-F5344CB8AC3E}">
        <p14:creationId xmlns:p14="http://schemas.microsoft.com/office/powerpoint/2010/main" val="164840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E097-9A42-9950-C5D6-0A92181D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Conjunto de Dados Fashion </a:t>
            </a:r>
            <a:r>
              <a:rPr lang="en-US" err="1"/>
              <a:t>MNist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5E76B-74E0-3EF2-0A6D-E9405A771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1875" y="1125350"/>
            <a:ext cx="6660300" cy="3023470"/>
          </a:xfrm>
        </p:spPr>
        <p:txBody>
          <a:bodyPr/>
          <a:lstStyle/>
          <a:p>
            <a:pPr marL="76200" indent="0">
              <a:lnSpc>
                <a:spcPct val="114999"/>
              </a:lnSpc>
              <a:buNone/>
            </a:pPr>
            <a:r>
              <a:rPr lang="en-US" sz="1600" dirty="0"/>
              <a:t>Fashion-MNIST é um conjunto de dados de imagens de </a:t>
            </a:r>
            <a:r>
              <a:rPr lang="en-US" sz="1600" dirty="0" err="1"/>
              <a:t>artigos</a:t>
            </a:r>
            <a:r>
              <a:rPr lang="en-US" sz="1600" dirty="0"/>
              <a:t> da </a:t>
            </a:r>
            <a:r>
              <a:rPr lang="en-US" sz="1600" dirty="0">
                <a:hlinkClick r:id="rId2"/>
              </a:rPr>
              <a:t>Zalando</a:t>
            </a:r>
            <a:r>
              <a:rPr lang="en-US" sz="1600" dirty="0"/>
              <a:t>* - </a:t>
            </a:r>
            <a:r>
              <a:rPr lang="en-US" sz="1600" dirty="0" err="1"/>
              <a:t>consistindo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um conjunto de </a:t>
            </a:r>
            <a:r>
              <a:rPr lang="en-US" sz="1600" dirty="0" err="1"/>
              <a:t>treinamento</a:t>
            </a:r>
            <a:r>
              <a:rPr lang="en-US" sz="1600" dirty="0"/>
              <a:t> de 60.000 </a:t>
            </a:r>
            <a:r>
              <a:rPr lang="en-US" sz="1600" dirty="0" err="1"/>
              <a:t>exemplos</a:t>
            </a:r>
            <a:r>
              <a:rPr lang="en-US" sz="1600" dirty="0"/>
              <a:t> e um conjunto de teste de 10.000 </a:t>
            </a:r>
            <a:r>
              <a:rPr lang="en-US" sz="1600" dirty="0" err="1"/>
              <a:t>amostras</a:t>
            </a:r>
            <a:r>
              <a:rPr lang="en-US" sz="1600" dirty="0"/>
              <a:t>. Cada </a:t>
            </a:r>
            <a:r>
              <a:rPr lang="en-US" sz="1600" dirty="0" err="1"/>
              <a:t>amostra</a:t>
            </a:r>
            <a:r>
              <a:rPr lang="en-US" sz="1600" dirty="0"/>
              <a:t> é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600" dirty="0" err="1"/>
              <a:t>imagem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tons de </a:t>
            </a:r>
            <a:r>
              <a:rPr lang="en-US" sz="1600" dirty="0" err="1"/>
              <a:t>cinza</a:t>
            </a:r>
            <a:r>
              <a:rPr lang="en-US" sz="1600" dirty="0"/>
              <a:t> 28x28, </a:t>
            </a:r>
            <a:r>
              <a:rPr lang="en-US" sz="1600" dirty="0" err="1"/>
              <a:t>associada</a:t>
            </a:r>
            <a:r>
              <a:rPr lang="en-US" sz="1600" dirty="0"/>
              <a:t> a um </a:t>
            </a:r>
            <a:r>
              <a:rPr lang="en-US" sz="1600" dirty="0" err="1"/>
              <a:t>rótulo</a:t>
            </a:r>
            <a:r>
              <a:rPr lang="en-US" sz="1600" dirty="0"/>
              <a:t> de 10 classes. </a:t>
            </a:r>
            <a:endParaRPr lang="en-US"/>
          </a:p>
          <a:p>
            <a:pPr marL="76200" indent="0">
              <a:lnSpc>
                <a:spcPct val="114999"/>
              </a:lnSpc>
              <a:buNone/>
            </a:pPr>
            <a:endParaRPr lang="en-US" sz="1600"/>
          </a:p>
          <a:p>
            <a:pPr marL="76200" indent="0">
              <a:lnSpc>
                <a:spcPct val="114999"/>
              </a:lnSpc>
              <a:buNone/>
            </a:pPr>
            <a:r>
              <a:rPr lang="en-US" sz="1600" dirty="0"/>
              <a:t>Zalando </a:t>
            </a:r>
            <a:r>
              <a:rPr lang="en-US" sz="1600" dirty="0" err="1"/>
              <a:t>pretende</a:t>
            </a:r>
            <a:r>
              <a:rPr lang="en-US" sz="1600" dirty="0"/>
              <a:t> que o Fashion-MNIST </a:t>
            </a:r>
            <a:r>
              <a:rPr lang="en-US" sz="1600" dirty="0" err="1"/>
              <a:t>sirva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um </a:t>
            </a:r>
            <a:r>
              <a:rPr lang="en-US" sz="1600" dirty="0" err="1"/>
              <a:t>substituto</a:t>
            </a:r>
            <a:r>
              <a:rPr lang="en-US" sz="1600" dirty="0"/>
              <a:t> </a:t>
            </a:r>
            <a:r>
              <a:rPr lang="en-US" sz="1600" dirty="0" err="1"/>
              <a:t>direto</a:t>
            </a:r>
            <a:r>
              <a:rPr lang="en-US" sz="1600" dirty="0"/>
              <a:t> para o conjunto de dados MNIST original para benchmarking de </a:t>
            </a:r>
            <a:r>
              <a:rPr lang="en-US" sz="1600" dirty="0" err="1"/>
              <a:t>algoritmos</a:t>
            </a:r>
            <a:r>
              <a:rPr lang="en-US" sz="1600" dirty="0"/>
              <a:t> de </a:t>
            </a:r>
            <a:r>
              <a:rPr lang="en-US" sz="1600" dirty="0" err="1"/>
              <a:t>aprendizado</a:t>
            </a:r>
            <a:r>
              <a:rPr lang="en-US" sz="1600" dirty="0"/>
              <a:t> de </a:t>
            </a:r>
            <a:r>
              <a:rPr lang="en-US" sz="1600" dirty="0" err="1"/>
              <a:t>máquina</a:t>
            </a:r>
            <a:r>
              <a:rPr lang="en-US" sz="1600" dirty="0"/>
              <a:t>.</a:t>
            </a:r>
          </a:p>
          <a:p>
            <a:pPr marL="76200" indent="0">
              <a:lnSpc>
                <a:spcPct val="114999"/>
              </a:lnSpc>
              <a:buNone/>
            </a:pPr>
            <a:endParaRPr lang="en-US" sz="1600" dirty="0"/>
          </a:p>
          <a:p>
            <a:pPr marL="76200" indent="0">
              <a:lnSpc>
                <a:spcPct val="114999"/>
              </a:lnSpc>
              <a:buNone/>
            </a:pPr>
            <a:r>
              <a:rPr lang="en-US" sz="1600" dirty="0" err="1"/>
              <a:t>Disponível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: </a:t>
            </a:r>
            <a:r>
              <a:rPr lang="en-US" sz="1600" dirty="0">
                <a:hlinkClick r:id="rId3"/>
              </a:rPr>
              <a:t>https://github.com/zalandoresearch/fashion-mnist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96240-880B-2323-7C96-0E24E43E30A7}"/>
              </a:ext>
            </a:extLst>
          </p:cNvPr>
          <p:cNvSpPr txBox="1"/>
          <p:nvPr/>
        </p:nvSpPr>
        <p:spPr>
          <a:xfrm>
            <a:off x="1241889" y="4147549"/>
            <a:ext cx="663453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i="1" dirty="0">
                <a:latin typeface="Catamaran Thin"/>
                <a:ea typeface="Catamaran Thin"/>
                <a:cs typeface="Catamaran Thin"/>
              </a:rPr>
              <a:t>* </a:t>
            </a:r>
            <a:r>
              <a:rPr lang="en-US" sz="1050" i="1" dirty="0" err="1">
                <a:latin typeface="Catamaran Thin"/>
                <a:ea typeface="Catamaran Thin"/>
                <a:cs typeface="Catamaran Thin"/>
              </a:rPr>
              <a:t>Empresa</a:t>
            </a:r>
            <a:r>
              <a:rPr lang="en-US" sz="1050" i="1" dirty="0">
                <a:latin typeface="Catamaran Thin"/>
                <a:ea typeface="Catamaran Thin"/>
                <a:cs typeface="Catamaran Thin"/>
              </a:rPr>
              <a:t> </a:t>
            </a:r>
            <a:r>
              <a:rPr lang="en-US" sz="1050" i="1" dirty="0" err="1">
                <a:latin typeface="Catamaran Thin"/>
                <a:ea typeface="Catamaran Thin"/>
                <a:cs typeface="Catamaran Thin"/>
              </a:rPr>
              <a:t>especializada</a:t>
            </a:r>
            <a:r>
              <a:rPr lang="en-US" sz="1050" i="1" dirty="0">
                <a:latin typeface="Catamaran Thin"/>
                <a:ea typeface="Catamaran Thin"/>
                <a:cs typeface="Catamaran Thin"/>
              </a:rPr>
              <a:t> </a:t>
            </a:r>
            <a:r>
              <a:rPr lang="en-US" sz="1050" i="1" dirty="0" err="1">
                <a:latin typeface="Catamaran Thin"/>
                <a:ea typeface="Catamaran Thin"/>
                <a:cs typeface="Catamaran Thin"/>
              </a:rPr>
              <a:t>em</a:t>
            </a:r>
            <a:r>
              <a:rPr lang="en-US" sz="1050" i="1" dirty="0">
                <a:latin typeface="Catamaran Thin"/>
                <a:ea typeface="Catamaran Thin"/>
                <a:cs typeface="Catamaran Thin"/>
              </a:rPr>
              <a:t> </a:t>
            </a:r>
            <a:r>
              <a:rPr lang="en-US" sz="1050" i="1" dirty="0" err="1">
                <a:latin typeface="Catamaran Thin"/>
                <a:ea typeface="Catamaran Thin"/>
                <a:cs typeface="Catamaran Thin"/>
              </a:rPr>
              <a:t>tecnologia</a:t>
            </a:r>
            <a:r>
              <a:rPr lang="en-US" sz="1050" i="1" dirty="0">
                <a:latin typeface="Catamaran Thin"/>
                <a:ea typeface="Catamaran Thin"/>
                <a:cs typeface="Catamaran Thin"/>
              </a:rPr>
              <a:t> para o mercado de </a:t>
            </a:r>
            <a:r>
              <a:rPr lang="en-US" sz="1050" i="1" dirty="0" err="1">
                <a:latin typeface="Catamaran Thin"/>
                <a:ea typeface="Catamaran Thin"/>
                <a:cs typeface="Catamaran Thin"/>
              </a:rPr>
              <a:t>moda</a:t>
            </a:r>
            <a:endParaRPr lang="en-US" sz="1050" dirty="0" err="1"/>
          </a:p>
        </p:txBody>
      </p:sp>
    </p:spTree>
    <p:extLst>
      <p:ext uri="{BB962C8B-B14F-4D97-AF65-F5344CB8AC3E}">
        <p14:creationId xmlns:p14="http://schemas.microsoft.com/office/powerpoint/2010/main" val="346413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74D7-1C53-8458-5721-B05D5CC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Características</a:t>
            </a:r>
            <a:r>
              <a:rPr lang="en-US"/>
              <a:t> das Imagens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7F288-06A5-42E9-95D6-E77CD0713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113" y="1125350"/>
            <a:ext cx="4850036" cy="3386051"/>
          </a:xfrm>
        </p:spPr>
        <p:txBody>
          <a:bodyPr/>
          <a:lstStyle/>
          <a:p>
            <a:pPr marL="76200" indent="0">
              <a:buNone/>
            </a:pPr>
            <a:r>
              <a:rPr lang="en-US" sz="1600"/>
              <a:t>Cada </a:t>
            </a:r>
            <a:r>
              <a:rPr lang="en-US" sz="1600" err="1"/>
              <a:t>imagem</a:t>
            </a:r>
            <a:r>
              <a:rPr lang="en-US" sz="1600"/>
              <a:t> </a:t>
            </a:r>
            <a:r>
              <a:rPr lang="en-US" sz="1600" err="1"/>
              <a:t>tem</a:t>
            </a:r>
            <a:r>
              <a:rPr lang="en-US" sz="1600"/>
              <a:t> 28 pixels de </a:t>
            </a:r>
            <a:r>
              <a:rPr lang="en-US" sz="1600" err="1"/>
              <a:t>altura</a:t>
            </a:r>
            <a:r>
              <a:rPr lang="en-US" sz="1600"/>
              <a:t> e 28 pixels de </a:t>
            </a:r>
            <a:r>
              <a:rPr lang="en-US" sz="1600" err="1"/>
              <a:t>largura</a:t>
            </a:r>
            <a:r>
              <a:rPr lang="en-US" sz="1600"/>
              <a:t>, para um total de 784 pixels no total. Cada pixel </a:t>
            </a:r>
            <a:r>
              <a:rPr lang="en-US" sz="1600" err="1"/>
              <a:t>tem</a:t>
            </a:r>
            <a:r>
              <a:rPr lang="en-US" sz="1600"/>
              <a:t> um </a:t>
            </a:r>
            <a:r>
              <a:rPr lang="en-US" sz="1600" err="1"/>
              <a:t>único</a:t>
            </a:r>
            <a:r>
              <a:rPr lang="en-US" sz="1600"/>
              <a:t> valor de pixel </a:t>
            </a:r>
            <a:r>
              <a:rPr lang="en-US" sz="1600" err="1"/>
              <a:t>associado</a:t>
            </a:r>
            <a:r>
              <a:rPr lang="en-US" sz="1600"/>
              <a:t> a </a:t>
            </a:r>
            <a:r>
              <a:rPr lang="en-US" sz="1600" err="1"/>
              <a:t>ele</a:t>
            </a:r>
            <a:r>
              <a:rPr lang="en-US" sz="1600"/>
              <a:t>, </a:t>
            </a:r>
            <a:r>
              <a:rPr lang="en-US" sz="1600" err="1"/>
              <a:t>indicando</a:t>
            </a:r>
            <a:r>
              <a:rPr lang="en-US" sz="1600"/>
              <a:t> a </a:t>
            </a:r>
            <a:r>
              <a:rPr lang="en-US" sz="1600" err="1"/>
              <a:t>claridade</a:t>
            </a:r>
            <a:r>
              <a:rPr lang="en-US" sz="1600"/>
              <a:t> </a:t>
            </a:r>
            <a:r>
              <a:rPr lang="en-US" sz="1600" err="1"/>
              <a:t>ou</a:t>
            </a:r>
            <a:r>
              <a:rPr lang="en-US" sz="1600"/>
              <a:t> </a:t>
            </a:r>
            <a:r>
              <a:rPr lang="en-US" sz="1600" err="1"/>
              <a:t>escuridão</a:t>
            </a:r>
            <a:r>
              <a:rPr lang="en-US" sz="1600"/>
              <a:t> </a:t>
            </a:r>
            <a:r>
              <a:rPr lang="en-US" sz="1600" err="1"/>
              <a:t>daquele</a:t>
            </a:r>
            <a:r>
              <a:rPr lang="en-US" sz="1600"/>
              <a:t> pixel, com </a:t>
            </a:r>
            <a:r>
              <a:rPr lang="en-US" sz="1600" err="1"/>
              <a:t>números</a:t>
            </a:r>
            <a:r>
              <a:rPr lang="en-US" sz="1600"/>
              <a:t> </a:t>
            </a:r>
            <a:r>
              <a:rPr lang="en-US" sz="1600" err="1"/>
              <a:t>mais</a:t>
            </a:r>
            <a:r>
              <a:rPr lang="en-US" sz="1600"/>
              <a:t> altos </a:t>
            </a:r>
            <a:r>
              <a:rPr lang="en-US" sz="1600" err="1"/>
              <a:t>significando</a:t>
            </a:r>
            <a:r>
              <a:rPr lang="en-US" sz="1600"/>
              <a:t> </a:t>
            </a:r>
            <a:r>
              <a:rPr lang="en-US" sz="1600" err="1"/>
              <a:t>mais</a:t>
            </a:r>
            <a:r>
              <a:rPr lang="en-US" sz="1600"/>
              <a:t> </a:t>
            </a:r>
            <a:r>
              <a:rPr lang="en-US" sz="1600" err="1"/>
              <a:t>escuro</a:t>
            </a:r>
            <a:r>
              <a:rPr lang="en-US" sz="1600"/>
              <a:t>. Este valor de pixel é um </a:t>
            </a:r>
            <a:r>
              <a:rPr lang="en-US" sz="1600" err="1"/>
              <a:t>número</a:t>
            </a:r>
            <a:r>
              <a:rPr lang="en-US" sz="1600"/>
              <a:t> </a:t>
            </a:r>
            <a:r>
              <a:rPr lang="en-US" sz="1600" err="1"/>
              <a:t>inteiro</a:t>
            </a:r>
            <a:r>
              <a:rPr lang="en-US" sz="1600"/>
              <a:t> entre 0 e 255.</a:t>
            </a:r>
          </a:p>
          <a:p>
            <a:pPr marL="76200" indent="0">
              <a:lnSpc>
                <a:spcPct val="114999"/>
              </a:lnSpc>
              <a:buNone/>
            </a:pPr>
            <a:endParaRPr lang="en-US" sz="1600"/>
          </a:p>
          <a:p>
            <a:pPr marL="76200" indent="0">
              <a:lnSpc>
                <a:spcPct val="114999"/>
              </a:lnSpc>
              <a:buNone/>
            </a:pPr>
            <a:r>
              <a:rPr lang="en-US" sz="1600" err="1"/>
              <a:t>Os</a:t>
            </a:r>
            <a:r>
              <a:rPr lang="en-US" sz="1600"/>
              <a:t> conjuntos de dados de </a:t>
            </a:r>
            <a:r>
              <a:rPr lang="en-US" sz="1600" err="1"/>
              <a:t>treinamento</a:t>
            </a:r>
            <a:r>
              <a:rPr lang="en-US" sz="1600"/>
              <a:t> e teste </a:t>
            </a:r>
            <a:r>
              <a:rPr lang="en-US" sz="1600" err="1"/>
              <a:t>têm</a:t>
            </a:r>
            <a:r>
              <a:rPr lang="en-US" sz="1600"/>
              <a:t> 785 </a:t>
            </a:r>
            <a:r>
              <a:rPr lang="en-US" sz="1600" err="1"/>
              <a:t>colunas</a:t>
            </a:r>
            <a:r>
              <a:rPr lang="en-US" sz="1600"/>
              <a:t>. A </a:t>
            </a:r>
            <a:r>
              <a:rPr lang="en-US" sz="1600" err="1"/>
              <a:t>primeira</a:t>
            </a:r>
            <a:r>
              <a:rPr lang="en-US" sz="1600"/>
              <a:t> </a:t>
            </a:r>
            <a:r>
              <a:rPr lang="en-US" sz="1600" err="1"/>
              <a:t>coluna</a:t>
            </a:r>
            <a:r>
              <a:rPr lang="en-US" sz="1600"/>
              <a:t> é </a:t>
            </a:r>
            <a:r>
              <a:rPr lang="en-US" sz="1600" err="1"/>
              <a:t>composta</a:t>
            </a:r>
            <a:r>
              <a:rPr lang="en-US" sz="1600"/>
              <a:t> </a:t>
            </a:r>
            <a:r>
              <a:rPr lang="en-US" sz="1600" err="1"/>
              <a:t>pelos</a:t>
            </a:r>
            <a:r>
              <a:rPr lang="en-US" sz="1600"/>
              <a:t> </a:t>
            </a:r>
            <a:r>
              <a:rPr lang="en-US" sz="1600" err="1"/>
              <a:t>rótulos</a:t>
            </a:r>
            <a:r>
              <a:rPr lang="en-US" sz="1600"/>
              <a:t> das classes (</a:t>
            </a:r>
            <a:r>
              <a:rPr lang="en-US" sz="1600" err="1"/>
              <a:t>veja</a:t>
            </a:r>
            <a:r>
              <a:rPr lang="en-US" sz="1600"/>
              <a:t> </a:t>
            </a:r>
            <a:r>
              <a:rPr lang="en-US" sz="1600" err="1"/>
              <a:t>acima</a:t>
            </a:r>
            <a:r>
              <a:rPr lang="en-US" sz="1600"/>
              <a:t>), e </a:t>
            </a:r>
            <a:r>
              <a:rPr lang="en-US" sz="1600" err="1"/>
              <a:t>representa</a:t>
            </a:r>
            <a:r>
              <a:rPr lang="en-US" sz="1600"/>
              <a:t> a </a:t>
            </a:r>
            <a:r>
              <a:rPr lang="en-US" sz="1600" err="1"/>
              <a:t>peça</a:t>
            </a:r>
            <a:r>
              <a:rPr lang="en-US" sz="1600"/>
              <a:t> de </a:t>
            </a:r>
            <a:r>
              <a:rPr lang="en-US" sz="1600" err="1"/>
              <a:t>vestuário</a:t>
            </a:r>
            <a:r>
              <a:rPr lang="en-US" sz="1600"/>
              <a:t>. O restante das </a:t>
            </a:r>
            <a:r>
              <a:rPr lang="en-US" sz="1600" err="1"/>
              <a:t>colunas</a:t>
            </a:r>
            <a:r>
              <a:rPr lang="en-US" sz="1600"/>
              <a:t> </a:t>
            </a:r>
            <a:r>
              <a:rPr lang="en-US" sz="1600" err="1"/>
              <a:t>contém</a:t>
            </a:r>
            <a:r>
              <a:rPr lang="en-US" sz="1600"/>
              <a:t> </a:t>
            </a:r>
            <a:r>
              <a:rPr lang="en-US" sz="1600" err="1"/>
              <a:t>os</a:t>
            </a:r>
            <a:r>
              <a:rPr lang="en-US" sz="1600"/>
              <a:t> </a:t>
            </a:r>
            <a:r>
              <a:rPr lang="en-US" sz="1600" err="1"/>
              <a:t>valores</a:t>
            </a:r>
            <a:r>
              <a:rPr lang="en-US" sz="1600"/>
              <a:t> de pixel da </a:t>
            </a:r>
            <a:r>
              <a:rPr lang="en-US" sz="1600" err="1"/>
              <a:t>imagem</a:t>
            </a:r>
            <a:r>
              <a:rPr lang="en-US" sz="1600"/>
              <a:t> </a:t>
            </a:r>
            <a:r>
              <a:rPr lang="en-US" sz="1600" err="1"/>
              <a:t>associada</a:t>
            </a:r>
            <a:r>
              <a:rPr lang="en-US" sz="1600"/>
              <a:t>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1816C-F1EE-116F-D00E-A926E6E1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5" name="Picture 5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4AA6BC1-B5D7-18D1-82F0-7814EFCD1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472514"/>
            <a:ext cx="2743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3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053-8C6B-2D8F-F7DB-9B36C8D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Conjunto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2ABA7-EF8A-E7EF-BA2C-6DDB091250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5DDDDCD7-AFAB-0D6D-B8FE-DB0E41A48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55" y="1302088"/>
            <a:ext cx="3238035" cy="325718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CF09D4-4DE6-A500-CF43-0403A2F6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36" y="1302087"/>
            <a:ext cx="3238035" cy="3257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8E468-E0C6-18F4-BC1A-BAFA5AAC403E}"/>
              </a:ext>
            </a:extLst>
          </p:cNvPr>
          <p:cNvSpPr txBox="1"/>
          <p:nvPr/>
        </p:nvSpPr>
        <p:spPr>
          <a:xfrm>
            <a:off x="829372" y="996640"/>
            <a:ext cx="38469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/>
              <a:t>Treinamento</a:t>
            </a:r>
            <a:r>
              <a:rPr lang="en-US" sz="1200"/>
              <a:t> (60.000 - 85%) e testes (10.000 - 15%)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6F01C-F860-55E6-C4FF-81CDD3B8281C}"/>
              </a:ext>
            </a:extLst>
          </p:cNvPr>
          <p:cNvSpPr txBox="1"/>
          <p:nvPr/>
        </p:nvSpPr>
        <p:spPr>
          <a:xfrm>
            <a:off x="4927445" y="996639"/>
            <a:ext cx="3066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Testes </a:t>
            </a:r>
            <a:r>
              <a:rPr lang="en-US" sz="1200" err="1"/>
              <a:t>adicionais</a:t>
            </a:r>
            <a:r>
              <a:rPr lang="en-US" sz="1200"/>
              <a:t> (336 - 0.48%)</a:t>
            </a:r>
          </a:p>
        </p:txBody>
      </p:sp>
    </p:spTree>
    <p:extLst>
      <p:ext uri="{BB962C8B-B14F-4D97-AF65-F5344CB8AC3E}">
        <p14:creationId xmlns:p14="http://schemas.microsoft.com/office/powerpoint/2010/main" val="3855347785"/>
      </p:ext>
    </p:extLst>
  </p:cSld>
  <p:clrMapOvr>
    <a:masterClrMapping/>
  </p:clrMapOvr>
</p:sld>
</file>

<file path=ppt/theme/theme1.xml><?xml version="1.0" encoding="utf-8"?>
<a:theme xmlns:a="http://schemas.openxmlformats.org/drawingml/2006/main" name="Hubert template">
  <a:themeElements>
    <a:clrScheme name="Amarelo Verd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Hubert template</vt:lpstr>
      <vt:lpstr>Machine Learning | Explorando um dataset de imagens</vt:lpstr>
      <vt:lpstr>Agenda</vt:lpstr>
      <vt:lpstr>Formulação do Problema</vt:lpstr>
      <vt:lpstr>Problema</vt:lpstr>
      <vt:lpstr>Objetivo</vt:lpstr>
      <vt:lpstr>Descrição do Conjunto de Dados</vt:lpstr>
      <vt:lpstr>Conjunto de Dados Fashion MNist</vt:lpstr>
      <vt:lpstr>Características das Imagens</vt:lpstr>
      <vt:lpstr>Conjunto de dados</vt:lpstr>
      <vt:lpstr>Experimento</vt:lpstr>
      <vt:lpstr>Modelos avaliados neste trabalho</vt:lpstr>
      <vt:lpstr>Transfer Learning</vt:lpstr>
      <vt:lpstr>Aprendizado por transferência</vt:lpstr>
      <vt:lpstr>Arquitetura das CNNs: DenseNet-169</vt:lpstr>
      <vt:lpstr>Arquitetura das CNNs: ResNet152</vt:lpstr>
      <vt:lpstr>Arquitetura das CNNs: VGG-16</vt:lpstr>
      <vt:lpstr>PowerPoint Presentation</vt:lpstr>
      <vt:lpstr>Adaptação e normalização</vt:lpstr>
      <vt:lpstr>Treinamento</vt:lpstr>
      <vt:lpstr>Acurácia e perdas: 30 epochs</vt:lpstr>
      <vt:lpstr>Acurácia e perdas: 5 epochs</vt:lpstr>
      <vt:lpstr>Predições: ResNet152V2 (testes)</vt:lpstr>
      <vt:lpstr>Matriz confusão: ResNet152V2 (testes)</vt:lpstr>
      <vt:lpstr>Predições: ResNet152V2 (testes extra)</vt:lpstr>
      <vt:lpstr>Matriz confusão: ResNet152V2 (testes extra)</vt:lpstr>
      <vt:lpstr>Matrizes de confusão (testes)</vt:lpstr>
      <vt:lpstr>Matrizes de confusão (testes extra)</vt:lpstr>
      <vt:lpstr>Conclusão transfer learning</vt:lpstr>
      <vt:lpstr>Performance de hardware</vt:lpstr>
      <vt:lpstr>T4 x P100</vt:lpstr>
      <vt:lpstr>SVM</vt:lpstr>
      <vt:lpstr>Support Vector Machine</vt:lpstr>
      <vt:lpstr>PowerPoint Presentation</vt:lpstr>
      <vt:lpstr>CNN | Modelo customizado</vt:lpstr>
      <vt:lpstr>CNN | Modelo Customizado</vt:lpstr>
      <vt:lpstr>CNN | Modelo Customizado</vt:lpstr>
      <vt:lpstr>CNN | Modelo Customizado</vt:lpstr>
      <vt:lpstr>CNN | Modelo Customizado</vt:lpstr>
      <vt:lpstr>Conclusão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vlgava</dc:creator>
  <cp:revision>214</cp:revision>
  <dcterms:modified xsi:type="dcterms:W3CDTF">2022-11-25T17:25:42Z</dcterms:modified>
</cp:coreProperties>
</file>